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7" r:id="rId2"/>
    <p:sldId id="349" r:id="rId3"/>
    <p:sldId id="336" r:id="rId4"/>
    <p:sldId id="337" r:id="rId5"/>
    <p:sldId id="338" r:id="rId6"/>
    <p:sldId id="340" r:id="rId7"/>
    <p:sldId id="339" r:id="rId8"/>
    <p:sldId id="343" r:id="rId9"/>
    <p:sldId id="341" r:id="rId10"/>
    <p:sldId id="342" r:id="rId11"/>
    <p:sldId id="353" r:id="rId12"/>
    <p:sldId id="350" r:id="rId13"/>
    <p:sldId id="352" r:id="rId14"/>
    <p:sldId id="351" r:id="rId15"/>
    <p:sldId id="347" r:id="rId16"/>
    <p:sldId id="354" r:id="rId17"/>
    <p:sldId id="355" r:id="rId18"/>
    <p:sldId id="356" r:id="rId19"/>
    <p:sldId id="357" r:id="rId20"/>
    <p:sldId id="358" r:id="rId21"/>
    <p:sldId id="359" r:id="rId22"/>
    <p:sldId id="360" r:id="rId23"/>
    <p:sldId id="361" r:id="rId24"/>
    <p:sldId id="363" r:id="rId25"/>
    <p:sldId id="362" r:id="rId26"/>
    <p:sldId id="364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23B59D7-B98F-4BD9-8CA6-66C7E327F745}">
          <p14:sldIdLst>
            <p14:sldId id="257"/>
            <p14:sldId id="349"/>
          </p14:sldIdLst>
        </p14:section>
        <p14:section name="Why Wholebody Dose?" id="{A3DB1249-9736-4274-A139-D6860DAA7061}">
          <p14:sldIdLst>
            <p14:sldId id="336"/>
            <p14:sldId id="337"/>
            <p14:sldId id="338"/>
            <p14:sldId id="340"/>
            <p14:sldId id="339"/>
          </p14:sldIdLst>
        </p14:section>
        <p14:section name="Making Measurements" id="{FA43FCA8-5480-457A-A084-D3BC0CEB56E9}">
          <p14:sldIdLst>
            <p14:sldId id="343"/>
            <p14:sldId id="341"/>
            <p14:sldId id="342"/>
            <p14:sldId id="353"/>
            <p14:sldId id="350"/>
            <p14:sldId id="352"/>
            <p14:sldId id="351"/>
            <p14:sldId id="347"/>
          </p14:sldIdLst>
        </p14:section>
        <p14:section name="Getting to Dose" id="{2AB835F7-C923-494A-8AF4-B584B5ACFB3A}">
          <p14:sldIdLst>
            <p14:sldId id="354"/>
            <p14:sldId id="355"/>
            <p14:sldId id="356"/>
            <p14:sldId id="357"/>
            <p14:sldId id="358"/>
            <p14:sldId id="359"/>
            <p14:sldId id="360"/>
            <p14:sldId id="361"/>
            <p14:sldId id="363"/>
            <p14:sldId id="362"/>
            <p14:sldId id="36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Light Style 1 –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–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6" d="100"/>
          <a:sy n="76" d="100"/>
        </p:scale>
        <p:origin x="684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2.bin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dk2" tx1="lt1" bg2="dk1" tx2="lt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GB"/>
              <a:t>Early Redistribution</a:t>
            </a:r>
          </a:p>
        </c:rich>
      </c:tx>
      <c:overlay val="0"/>
      <c:spPr>
        <a:noFill/>
        <a:ln w="25400">
          <a:noFill/>
        </a:ln>
      </c:sp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'Case 4 - full  '!$A$8:$B$8</c:f>
              <c:strCache>
                <c:ptCount val="1"/>
                <c:pt idx="0">
                  <c:v>Raw A -T Data</c:v>
                </c:pt>
              </c:strCache>
            </c:strRef>
          </c:tx>
          <c:spPr>
            <a:ln w="38100">
              <a:solidFill>
                <a:srgbClr val="5E113B"/>
              </a:solidFill>
            </a:ln>
          </c:spPr>
          <c:marker>
            <c:symbol val="circle"/>
            <c:size val="9"/>
            <c:spPr>
              <a:ln w="25400">
                <a:solidFill>
                  <a:srgbClr val="5E113B"/>
                </a:solidFill>
              </a:ln>
            </c:spPr>
          </c:marker>
          <c:xVal>
            <c:numRef>
              <c:f>'Case 4 - full  '!$A$10:$A$27</c:f>
              <c:numCache>
                <c:formatCode>General</c:formatCode>
                <c:ptCount val="18"/>
                <c:pt idx="0">
                  <c:v>0</c:v>
                </c:pt>
                <c:pt idx="1">
                  <c:v>2.4699999999999998</c:v>
                </c:pt>
                <c:pt idx="2">
                  <c:v>5</c:v>
                </c:pt>
                <c:pt idx="3">
                  <c:v>7.17</c:v>
                </c:pt>
                <c:pt idx="4">
                  <c:v>17.5</c:v>
                </c:pt>
                <c:pt idx="5">
                  <c:v>19.52</c:v>
                </c:pt>
                <c:pt idx="6">
                  <c:v>23.59</c:v>
                </c:pt>
                <c:pt idx="7">
                  <c:v>26.52</c:v>
                </c:pt>
                <c:pt idx="8">
                  <c:v>31.34</c:v>
                </c:pt>
                <c:pt idx="9">
                  <c:v>41.17</c:v>
                </c:pt>
                <c:pt idx="10">
                  <c:v>43.27000000000001</c:v>
                </c:pt>
                <c:pt idx="11">
                  <c:v>47.70000000000001</c:v>
                </c:pt>
                <c:pt idx="12">
                  <c:v>50.220000000000006</c:v>
                </c:pt>
                <c:pt idx="13">
                  <c:v>55.5</c:v>
                </c:pt>
                <c:pt idx="14">
                  <c:v>67.02</c:v>
                </c:pt>
              </c:numCache>
            </c:numRef>
          </c:xVal>
          <c:yVal>
            <c:numRef>
              <c:f>'Case 4 - full  '!$B$10:$B$27</c:f>
              <c:numCache>
                <c:formatCode>General</c:formatCode>
                <c:ptCount val="18"/>
                <c:pt idx="0">
                  <c:v>3816.18</c:v>
                </c:pt>
                <c:pt idx="1">
                  <c:v>3782.52</c:v>
                </c:pt>
                <c:pt idx="2">
                  <c:v>3649.66</c:v>
                </c:pt>
                <c:pt idx="3">
                  <c:v>3405.36</c:v>
                </c:pt>
                <c:pt idx="4">
                  <c:v>2602.7599999999998</c:v>
                </c:pt>
                <c:pt idx="5">
                  <c:v>2402.14</c:v>
                </c:pt>
                <c:pt idx="6">
                  <c:v>2153.02</c:v>
                </c:pt>
                <c:pt idx="7">
                  <c:v>1862.3899999999999</c:v>
                </c:pt>
                <c:pt idx="8">
                  <c:v>1686.1299999999999</c:v>
                </c:pt>
                <c:pt idx="9">
                  <c:v>1095.05</c:v>
                </c:pt>
                <c:pt idx="10">
                  <c:v>1034.05</c:v>
                </c:pt>
                <c:pt idx="11">
                  <c:v>849.8599999999999</c:v>
                </c:pt>
                <c:pt idx="12">
                  <c:v>803.33999999999992</c:v>
                </c:pt>
                <c:pt idx="13">
                  <c:v>695.45999999999992</c:v>
                </c:pt>
                <c:pt idx="14">
                  <c:v>504.24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3FB5-496B-97B1-2DCA9B50D4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9326080"/>
        <c:axId val="209328000"/>
      </c:scatterChart>
      <c:scatterChart>
        <c:scatterStyle val="smoothMarker"/>
        <c:varyColors val="0"/>
        <c:ser>
          <c:idx val="1"/>
          <c:order val="1"/>
          <c:tx>
            <c:strRef>
              <c:f>'Case 4 - full  '!$C$8:$D$8</c:f>
              <c:strCache>
                <c:ptCount val="1"/>
                <c:pt idx="0">
                  <c:v>Mono-exponential fit curve</c:v>
                </c:pt>
              </c:strCache>
            </c:strRef>
          </c:tx>
          <c:spPr>
            <a:ln>
              <a:solidFill>
                <a:srgbClr val="00B050"/>
              </a:solidFill>
            </a:ln>
          </c:spPr>
          <c:marker>
            <c:symbol val="none"/>
          </c:marker>
          <c:xVal>
            <c:numRef>
              <c:f>'Case 4 - full  '!$A$10:$A$27</c:f>
              <c:numCache>
                <c:formatCode>General</c:formatCode>
                <c:ptCount val="18"/>
                <c:pt idx="0">
                  <c:v>0</c:v>
                </c:pt>
                <c:pt idx="1">
                  <c:v>2.4699999999999998</c:v>
                </c:pt>
                <c:pt idx="2">
                  <c:v>5</c:v>
                </c:pt>
                <c:pt idx="3">
                  <c:v>7.17</c:v>
                </c:pt>
                <c:pt idx="4">
                  <c:v>17.5</c:v>
                </c:pt>
                <c:pt idx="5">
                  <c:v>19.52</c:v>
                </c:pt>
                <c:pt idx="6">
                  <c:v>23.59</c:v>
                </c:pt>
                <c:pt idx="7">
                  <c:v>26.52</c:v>
                </c:pt>
                <c:pt idx="8">
                  <c:v>31.34</c:v>
                </c:pt>
                <c:pt idx="9">
                  <c:v>41.17</c:v>
                </c:pt>
                <c:pt idx="10">
                  <c:v>43.27000000000001</c:v>
                </c:pt>
                <c:pt idx="11">
                  <c:v>47.70000000000001</c:v>
                </c:pt>
                <c:pt idx="12">
                  <c:v>50.220000000000006</c:v>
                </c:pt>
                <c:pt idx="13">
                  <c:v>55.5</c:v>
                </c:pt>
                <c:pt idx="14">
                  <c:v>67.02</c:v>
                </c:pt>
              </c:numCache>
            </c:numRef>
          </c:xVal>
          <c:yVal>
            <c:numRef>
              <c:f>'Case 4 - full  '!$C$10:$C$27</c:f>
              <c:numCache>
                <c:formatCode>General</c:formatCode>
                <c:ptCount val="18"/>
                <c:pt idx="0">
                  <c:v>3816.18</c:v>
                </c:pt>
                <c:pt idx="1">
                  <c:v>3566.7496444312997</c:v>
                </c:pt>
                <c:pt idx="2">
                  <c:v>3328.1530935763512</c:v>
                </c:pt>
                <c:pt idx="3">
                  <c:v>3136.2639370196644</c:v>
                </c:pt>
                <c:pt idx="4">
                  <c:v>2363.9560944542882</c:v>
                </c:pt>
                <c:pt idx="5">
                  <c:v>2236.8222890848297</c:v>
                </c:pt>
                <c:pt idx="6">
                  <c:v>2001.0552475264296</c:v>
                </c:pt>
                <c:pt idx="7">
                  <c:v>1846.8673501178228</c:v>
                </c:pt>
                <c:pt idx="8">
                  <c:v>1618.6370163504735</c:v>
                </c:pt>
                <c:pt idx="9">
                  <c:v>1236.8551037210805</c:v>
                </c:pt>
                <c:pt idx="10">
                  <c:v>1167.7774698462561</c:v>
                </c:pt>
                <c:pt idx="11">
                  <c:v>1034.4489180684623</c:v>
                </c:pt>
                <c:pt idx="12">
                  <c:v>965.51398707903354</c:v>
                </c:pt>
                <c:pt idx="13">
                  <c:v>835.61299027291318</c:v>
                </c:pt>
                <c:pt idx="14">
                  <c:v>609.66140481301568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3FB5-496B-97B1-2DCA9B50D4A0}"/>
            </c:ext>
          </c:extLst>
        </c:ser>
        <c:ser>
          <c:idx val="2"/>
          <c:order val="2"/>
          <c:tx>
            <c:strRef>
              <c:f>'Case 4 - full  '!$E$8:$F$8</c:f>
              <c:strCache>
                <c:ptCount val="1"/>
                <c:pt idx="0">
                  <c:v>Bi-exponential fit curve</c:v>
                </c:pt>
              </c:strCache>
            </c:strRef>
          </c:tx>
          <c:spPr>
            <a:ln>
              <a:solidFill>
                <a:srgbClr val="FFC000"/>
              </a:solidFill>
            </a:ln>
          </c:spPr>
          <c:marker>
            <c:symbol val="none"/>
          </c:marker>
          <c:xVal>
            <c:numRef>
              <c:f>'Case 4 - full  '!$A$10:$A$27</c:f>
              <c:numCache>
                <c:formatCode>General</c:formatCode>
                <c:ptCount val="18"/>
                <c:pt idx="0">
                  <c:v>0</c:v>
                </c:pt>
                <c:pt idx="1">
                  <c:v>2.4699999999999998</c:v>
                </c:pt>
                <c:pt idx="2">
                  <c:v>5</c:v>
                </c:pt>
                <c:pt idx="3">
                  <c:v>7.17</c:v>
                </c:pt>
                <c:pt idx="4">
                  <c:v>17.5</c:v>
                </c:pt>
                <c:pt idx="5">
                  <c:v>19.52</c:v>
                </c:pt>
                <c:pt idx="6">
                  <c:v>23.59</c:v>
                </c:pt>
                <c:pt idx="7">
                  <c:v>26.52</c:v>
                </c:pt>
                <c:pt idx="8">
                  <c:v>31.34</c:v>
                </c:pt>
                <c:pt idx="9">
                  <c:v>41.17</c:v>
                </c:pt>
                <c:pt idx="10">
                  <c:v>43.27000000000001</c:v>
                </c:pt>
                <c:pt idx="11">
                  <c:v>47.70000000000001</c:v>
                </c:pt>
                <c:pt idx="12">
                  <c:v>50.220000000000006</c:v>
                </c:pt>
                <c:pt idx="13">
                  <c:v>55.5</c:v>
                </c:pt>
                <c:pt idx="14">
                  <c:v>67.02</c:v>
                </c:pt>
              </c:numCache>
            </c:numRef>
          </c:xVal>
          <c:yVal>
            <c:numRef>
              <c:f>'Case 4 - full  '!$E$10:$E$27</c:f>
              <c:numCache>
                <c:formatCode>General</c:formatCode>
                <c:ptCount val="18"/>
                <c:pt idx="0">
                  <c:v>3816.18</c:v>
                </c:pt>
                <c:pt idx="1">
                  <c:v>3566.7496646020713</c:v>
                </c:pt>
                <c:pt idx="2">
                  <c:v>3328.1531316764608</c:v>
                </c:pt>
                <c:pt idx="3">
                  <c:v>3136.2639885051353</c:v>
                </c:pt>
                <c:pt idx="4">
                  <c:v>2363.9561891718236</c:v>
                </c:pt>
                <c:pt idx="5">
                  <c:v>2236.8223890535724</c:v>
                </c:pt>
                <c:pt idx="6">
                  <c:v>2001.0553556050911</c:v>
                </c:pt>
                <c:pt idx="7">
                  <c:v>1846.8674622582384</c:v>
                </c:pt>
                <c:pt idx="8">
                  <c:v>1618.6371324957099</c:v>
                </c:pt>
                <c:pt idx="9">
                  <c:v>1236.8552203087545</c:v>
                </c:pt>
                <c:pt idx="10">
                  <c:v>1167.7775855373518</c:v>
                </c:pt>
                <c:pt idx="11">
                  <c:v>1034.4490310429499</c:v>
                </c:pt>
                <c:pt idx="12">
                  <c:v>965.51409809571169</c:v>
                </c:pt>
                <c:pt idx="13">
                  <c:v>835.61309645496635</c:v>
                </c:pt>
                <c:pt idx="14">
                  <c:v>609.66149836350974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3FB5-496B-97B1-2DCA9B50D4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9326080"/>
        <c:axId val="209328000"/>
      </c:scatterChart>
      <c:valAx>
        <c:axId val="209326080"/>
        <c:scaling>
          <c:orientation val="minMax"/>
          <c:max val="7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 After Administration (Hours)</a:t>
                </a:r>
              </a:p>
            </c:rich>
          </c:tx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>
            <a:solidFill>
              <a:srgbClr val="FFFFFF">
                <a:lumMod val="50000"/>
              </a:srgbClr>
            </a:solidFill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209328000"/>
        <c:crosses val="autoZero"/>
        <c:crossBetween val="midCat"/>
      </c:valAx>
      <c:valAx>
        <c:axId val="209328000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GB"/>
                  <a:t>Activity (MBq)</a:t>
                </a:r>
              </a:p>
            </c:rich>
          </c:tx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>
            <a:solidFill>
              <a:srgbClr val="FFFFFF">
                <a:lumMod val="50000"/>
              </a:srgbClr>
            </a:solidFill>
          </a:ln>
        </c:spPr>
        <c:crossAx val="209326080"/>
        <c:crosses val="autoZero"/>
        <c:crossBetween val="midCat"/>
      </c:valAx>
      <c:spPr>
        <a:ln w="12700">
          <a:solidFill>
            <a:srgbClr val="FFFFFF">
              <a:lumMod val="50000"/>
            </a:srgbClr>
          </a:solidFill>
        </a:ln>
      </c:spPr>
    </c:plotArea>
    <c:plotVisOnly val="1"/>
    <c:dispBlanksAs val="gap"/>
    <c:showDLblsOverMax val="0"/>
  </c:chart>
  <c:spPr>
    <a:ln w="38100">
      <a:noFill/>
    </a:ln>
  </c:spPr>
  <c:txPr>
    <a:bodyPr/>
    <a:lstStyle/>
    <a:p>
      <a:pPr>
        <a:defRPr>
          <a:solidFill>
            <a:schemeClr val="bg2">
              <a:lumMod val="10000"/>
            </a:schemeClr>
          </a:solidFill>
          <a:latin typeface="+mj-lt"/>
        </a:defRPr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dk2" tx1="lt1" bg2="dk1" tx2="lt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GB"/>
              <a:t>Measurement fluctuations</a:t>
            </a:r>
          </a:p>
        </c:rich>
      </c:tx>
      <c:overlay val="0"/>
      <c:spPr>
        <a:noFill/>
        <a:ln w="25400">
          <a:noFill/>
        </a:ln>
      </c:sp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'Case 3 - full '!$A$9:$B$9</c:f>
              <c:strCache>
                <c:ptCount val="1"/>
                <c:pt idx="0">
                  <c:v>Raw A -T Data</c:v>
                </c:pt>
              </c:strCache>
            </c:strRef>
          </c:tx>
          <c:spPr>
            <a:ln w="38100">
              <a:solidFill>
                <a:srgbClr val="5E113B"/>
              </a:solidFill>
            </a:ln>
          </c:spPr>
          <c:marker>
            <c:symbol val="circle"/>
            <c:size val="9"/>
            <c:spPr>
              <a:ln w="25400">
                <a:solidFill>
                  <a:srgbClr val="5E113B"/>
                </a:solidFill>
              </a:ln>
            </c:spPr>
          </c:marker>
          <c:xVal>
            <c:numRef>
              <c:f>'Case 3 - full '!$A$11:$A$28</c:f>
              <c:numCache>
                <c:formatCode>General</c:formatCode>
                <c:ptCount val="18"/>
                <c:pt idx="0">
                  <c:v>0</c:v>
                </c:pt>
                <c:pt idx="1">
                  <c:v>0.85000000000000009</c:v>
                </c:pt>
                <c:pt idx="2">
                  <c:v>2.3499999999999996</c:v>
                </c:pt>
                <c:pt idx="3">
                  <c:v>5.0100000000000007</c:v>
                </c:pt>
                <c:pt idx="4">
                  <c:v>6.6800000000000006</c:v>
                </c:pt>
                <c:pt idx="5">
                  <c:v>19.03</c:v>
                </c:pt>
                <c:pt idx="6">
                  <c:v>23.53</c:v>
                </c:pt>
                <c:pt idx="7">
                  <c:v>26.3</c:v>
                </c:pt>
                <c:pt idx="8">
                  <c:v>31.18</c:v>
                </c:pt>
                <c:pt idx="9">
                  <c:v>40.35</c:v>
                </c:pt>
                <c:pt idx="10">
                  <c:v>45.41</c:v>
                </c:pt>
                <c:pt idx="11">
                  <c:v>50.600000000000009</c:v>
                </c:pt>
                <c:pt idx="12">
                  <c:v>55.18</c:v>
                </c:pt>
                <c:pt idx="13">
                  <c:v>64.679999999999993</c:v>
                </c:pt>
                <c:pt idx="14">
                  <c:v>66.010000000000005</c:v>
                </c:pt>
              </c:numCache>
            </c:numRef>
          </c:xVal>
          <c:yVal>
            <c:numRef>
              <c:f>'Case 3 - full '!$B$11:$B$28</c:f>
              <c:numCache>
                <c:formatCode>General</c:formatCode>
                <c:ptCount val="18"/>
                <c:pt idx="0">
                  <c:v>5728.01</c:v>
                </c:pt>
                <c:pt idx="1">
                  <c:v>5370.46</c:v>
                </c:pt>
                <c:pt idx="2">
                  <c:v>4595.01</c:v>
                </c:pt>
                <c:pt idx="3">
                  <c:v>3782.77</c:v>
                </c:pt>
                <c:pt idx="4">
                  <c:v>3355.84</c:v>
                </c:pt>
                <c:pt idx="5">
                  <c:v>2393.63</c:v>
                </c:pt>
                <c:pt idx="6">
                  <c:v>1643.91</c:v>
                </c:pt>
                <c:pt idx="7">
                  <c:v>1284.21</c:v>
                </c:pt>
                <c:pt idx="8">
                  <c:v>945.62</c:v>
                </c:pt>
                <c:pt idx="9">
                  <c:v>708.82999999999993</c:v>
                </c:pt>
                <c:pt idx="10">
                  <c:v>522.22</c:v>
                </c:pt>
                <c:pt idx="11">
                  <c:v>361.68</c:v>
                </c:pt>
                <c:pt idx="12">
                  <c:v>279.88</c:v>
                </c:pt>
                <c:pt idx="13">
                  <c:v>188.76999999999998</c:v>
                </c:pt>
                <c:pt idx="14">
                  <c:v>172.98000000000002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E070-4F24-901C-8EC393FFF8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9368576"/>
        <c:axId val="209370496"/>
      </c:scatterChart>
      <c:scatterChart>
        <c:scatterStyle val="smoothMarker"/>
        <c:varyColors val="0"/>
        <c:ser>
          <c:idx val="2"/>
          <c:order val="1"/>
          <c:tx>
            <c:strRef>
              <c:f>'Case 3 - full '!$E$9:$F$9</c:f>
              <c:strCache>
                <c:ptCount val="1"/>
                <c:pt idx="0">
                  <c:v>Bi-exponential fit curve</c:v>
                </c:pt>
              </c:strCache>
            </c:strRef>
          </c:tx>
          <c:spPr>
            <a:ln>
              <a:solidFill>
                <a:srgbClr val="FFC000"/>
              </a:solidFill>
            </a:ln>
          </c:spPr>
          <c:marker>
            <c:symbol val="none"/>
          </c:marker>
          <c:xVal>
            <c:numRef>
              <c:f>'Case 3 - full '!$A$11:$A$28</c:f>
              <c:numCache>
                <c:formatCode>General</c:formatCode>
                <c:ptCount val="18"/>
                <c:pt idx="0">
                  <c:v>0</c:v>
                </c:pt>
                <c:pt idx="1">
                  <c:v>0.85000000000000009</c:v>
                </c:pt>
                <c:pt idx="2">
                  <c:v>2.3499999999999996</c:v>
                </c:pt>
                <c:pt idx="3">
                  <c:v>5.0100000000000007</c:v>
                </c:pt>
                <c:pt idx="4">
                  <c:v>6.6800000000000006</c:v>
                </c:pt>
                <c:pt idx="5">
                  <c:v>19.03</c:v>
                </c:pt>
                <c:pt idx="6">
                  <c:v>23.53</c:v>
                </c:pt>
                <c:pt idx="7">
                  <c:v>26.3</c:v>
                </c:pt>
                <c:pt idx="8">
                  <c:v>31.18</c:v>
                </c:pt>
                <c:pt idx="9">
                  <c:v>40.35</c:v>
                </c:pt>
                <c:pt idx="10">
                  <c:v>45.41</c:v>
                </c:pt>
                <c:pt idx="11">
                  <c:v>50.600000000000009</c:v>
                </c:pt>
                <c:pt idx="12">
                  <c:v>55.18</c:v>
                </c:pt>
                <c:pt idx="13">
                  <c:v>64.679999999999993</c:v>
                </c:pt>
                <c:pt idx="14">
                  <c:v>66.010000000000005</c:v>
                </c:pt>
              </c:numCache>
            </c:numRef>
          </c:xVal>
          <c:yVal>
            <c:numRef>
              <c:f>'Case 3 - full '!$E$11:$E$28</c:f>
              <c:numCache>
                <c:formatCode>General</c:formatCode>
                <c:ptCount val="18"/>
                <c:pt idx="0">
                  <c:v>5728.01</c:v>
                </c:pt>
                <c:pt idx="1">
                  <c:v>4941.5288910367326</c:v>
                </c:pt>
                <c:pt idx="2">
                  <c:v>3981.0670941480184</c:v>
                </c:pt>
                <c:pt idx="3">
                  <c:v>3055.4866319683515</c:v>
                </c:pt>
                <c:pt idx="4">
                  <c:v>2737.2301058996727</c:v>
                </c:pt>
                <c:pt idx="5">
                  <c:v>1849.0166079758101</c:v>
                </c:pt>
                <c:pt idx="6">
                  <c:v>1663.722068908231</c:v>
                </c:pt>
                <c:pt idx="7">
                  <c:v>1560.1218848788926</c:v>
                </c:pt>
                <c:pt idx="8">
                  <c:v>1393.5461610339983</c:v>
                </c:pt>
                <c:pt idx="9">
                  <c:v>1127.4294100386767</c:v>
                </c:pt>
                <c:pt idx="10">
                  <c:v>1003.0322181126568</c:v>
                </c:pt>
                <c:pt idx="11">
                  <c:v>889.68556920010053</c:v>
                </c:pt>
                <c:pt idx="12">
                  <c:v>800.34875585594409</c:v>
                </c:pt>
                <c:pt idx="13">
                  <c:v>642.6183186921445</c:v>
                </c:pt>
                <c:pt idx="14">
                  <c:v>623.17129206433367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E070-4F24-901C-8EC393FFF8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9368576"/>
        <c:axId val="209370496"/>
      </c:scatterChart>
      <c:valAx>
        <c:axId val="20936857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 After Administration (Hours)</a:t>
                </a:r>
              </a:p>
            </c:rich>
          </c:tx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>
            <a:solidFill>
              <a:srgbClr val="FFFFFF">
                <a:lumMod val="50000"/>
              </a:srgbClr>
            </a:solidFill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209370496"/>
        <c:crosses val="autoZero"/>
        <c:crossBetween val="midCat"/>
      </c:valAx>
      <c:valAx>
        <c:axId val="20937049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GB"/>
                  <a:t>Activity (MBq)</a:t>
                </a:r>
              </a:p>
            </c:rich>
          </c:tx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>
            <a:solidFill>
              <a:srgbClr val="FFFFFF">
                <a:lumMod val="50000"/>
              </a:srgbClr>
            </a:solidFill>
          </a:ln>
        </c:spPr>
        <c:crossAx val="209368576"/>
        <c:crosses val="autoZero"/>
        <c:crossBetween val="midCat"/>
      </c:valAx>
      <c:spPr>
        <a:ln>
          <a:solidFill>
            <a:srgbClr val="FFFFFF">
              <a:lumMod val="50000"/>
            </a:srgbClr>
          </a:solidFill>
        </a:ln>
      </c:spPr>
    </c:plotArea>
    <c:plotVisOnly val="1"/>
    <c:dispBlanksAs val="gap"/>
    <c:showDLblsOverMax val="0"/>
  </c:chart>
  <c:spPr>
    <a:ln w="38100">
      <a:noFill/>
    </a:ln>
  </c:spPr>
  <c:txPr>
    <a:bodyPr/>
    <a:lstStyle/>
    <a:p>
      <a:pPr>
        <a:defRPr>
          <a:solidFill>
            <a:schemeClr val="bg2">
              <a:lumMod val="10000"/>
            </a:schemeClr>
          </a:solidFill>
          <a:latin typeface="+mj-lt"/>
        </a:defRPr>
      </a:pPr>
      <a:endParaRPr lang="en-US"/>
    </a:p>
  </c:txPr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B8F8DC-B0CA-45B8-BDB1-D62D35B11003}" type="datetimeFigureOut">
              <a:rPr lang="en-GB" smtClean="0"/>
              <a:t>10/04/2026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F69A3D-E11B-4BF8-A717-F29EB26FD7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29592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1988" name="Slide Number Placeholder 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5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50913">
              <a:defRPr sz="5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50913">
              <a:defRPr sz="5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50913">
              <a:defRPr sz="5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50913">
              <a:defRPr sz="5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A35A5FA3-EA7A-4C27-9772-E274F5E164B8}" type="slidenum">
              <a:rPr lang="en-GB" altLang="en-US" sz="1200"/>
              <a:pPr/>
              <a:t>1</a:t>
            </a:fld>
            <a:endParaRPr lang="en-GB" altLang="en-US" sz="1200"/>
          </a:p>
        </p:txBody>
      </p:sp>
    </p:spTree>
    <p:extLst>
      <p:ext uri="{BB962C8B-B14F-4D97-AF65-F5344CB8AC3E}">
        <p14:creationId xmlns:p14="http://schemas.microsoft.com/office/powerpoint/2010/main" val="21403284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33E1C-0AE4-47D6-8131-657E4E545834}" type="datetimeFigureOut">
              <a:rPr lang="en-GB" smtClean="0"/>
              <a:t>10/04/2026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09D3E-85F2-4BD9-AF5D-89E6852E48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1934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33E1C-0AE4-47D6-8131-657E4E545834}" type="datetimeFigureOut">
              <a:rPr lang="en-GB" smtClean="0"/>
              <a:t>10/04/2026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09D3E-85F2-4BD9-AF5D-89E6852E48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5736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33E1C-0AE4-47D6-8131-657E4E545834}" type="datetimeFigureOut">
              <a:rPr lang="en-GB" smtClean="0"/>
              <a:t>10/04/2026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09D3E-85F2-4BD9-AF5D-89E6852E48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759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33E1C-0AE4-47D6-8131-657E4E545834}" type="datetimeFigureOut">
              <a:rPr lang="en-GB" smtClean="0"/>
              <a:t>10/04/2026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09D3E-85F2-4BD9-AF5D-89E6852E48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5727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33E1C-0AE4-47D6-8131-657E4E545834}" type="datetimeFigureOut">
              <a:rPr lang="en-GB" smtClean="0"/>
              <a:t>10/04/2026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09D3E-85F2-4BD9-AF5D-89E6852E48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187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33E1C-0AE4-47D6-8131-657E4E545834}" type="datetimeFigureOut">
              <a:rPr lang="en-GB" smtClean="0"/>
              <a:t>10/04/2026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09D3E-85F2-4BD9-AF5D-89E6852E48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218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33E1C-0AE4-47D6-8131-657E4E545834}" type="datetimeFigureOut">
              <a:rPr lang="en-GB" smtClean="0"/>
              <a:t>10/04/2026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09D3E-85F2-4BD9-AF5D-89E6852E48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0501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33E1C-0AE4-47D6-8131-657E4E545834}" type="datetimeFigureOut">
              <a:rPr lang="en-GB" smtClean="0"/>
              <a:t>10/04/2026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09D3E-85F2-4BD9-AF5D-89E6852E48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4689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33E1C-0AE4-47D6-8131-657E4E545834}" type="datetimeFigureOut">
              <a:rPr lang="en-GB" smtClean="0"/>
              <a:t>10/04/2026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09D3E-85F2-4BD9-AF5D-89E6852E48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365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33E1C-0AE4-47D6-8131-657E4E545834}" type="datetimeFigureOut">
              <a:rPr lang="en-GB" smtClean="0"/>
              <a:t>10/04/2026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09D3E-85F2-4BD9-AF5D-89E6852E48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231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33E1C-0AE4-47D6-8131-657E4E545834}" type="datetimeFigureOut">
              <a:rPr lang="en-GB" smtClean="0"/>
              <a:t>10/04/2026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09D3E-85F2-4BD9-AF5D-89E6852E48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5735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533E1C-0AE4-47D6-8131-657E4E545834}" type="datetimeFigureOut">
              <a:rPr lang="en-GB" smtClean="0"/>
              <a:t>10/04/2026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B09D3E-85F2-4BD9-AF5D-89E6852E48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9342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w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ubmed.ncbi.nlm.nih.gov/11696644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pubmed.ncbi.nlm.nih.gov/11696644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62553" y="1969658"/>
            <a:ext cx="10879810" cy="904121"/>
          </a:xfrm>
          <a:noFill/>
        </p:spPr>
        <p:txBody>
          <a:bodyPr anchor="ctr">
            <a:noAutofit/>
          </a:bodyPr>
          <a:lstStyle/>
          <a:p>
            <a:pPr>
              <a:lnSpc>
                <a:spcPct val="125000"/>
              </a:lnSpc>
            </a:pPr>
            <a:r>
              <a:rPr lang="en-GB" alt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Iodine-131 Wholebody Dosimetry</a:t>
            </a:r>
            <a:endParaRPr lang="en-GB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11995" y="5060198"/>
            <a:ext cx="7188778" cy="1604074"/>
          </a:xfrm>
          <a:noFill/>
        </p:spPr>
        <p:txBody>
          <a:bodyPr anchor="ctr">
            <a:noAutofit/>
          </a:bodyPr>
          <a:lstStyle/>
          <a:p>
            <a:pPr eaLnBrk="1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Principal Clinical Scientist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Paediatric Nuclear Medicine &amp; </a:t>
            </a:r>
            <a:r>
              <a:rPr lang="en-GB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SMaRT</a:t>
            </a: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 Kids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Royal Hospital for Children, Glasgow</a:t>
            </a:r>
          </a:p>
        </p:txBody>
      </p:sp>
      <p:sp>
        <p:nvSpPr>
          <p:cNvPr id="40964" name="Text Box 5"/>
          <p:cNvSpPr txBox="1">
            <a:spLocks noChangeArrowheads="1"/>
          </p:cNvSpPr>
          <p:nvPr/>
        </p:nvSpPr>
        <p:spPr bwMode="auto">
          <a:xfrm>
            <a:off x="3945793" y="4334785"/>
            <a:ext cx="43211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Dr Hugh J Wallace</a:t>
            </a:r>
          </a:p>
        </p:txBody>
      </p:sp>
      <p:pic>
        <p:nvPicPr>
          <p:cNvPr id="40965" name="Picture 7" descr="nhs-ggc-logo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33038" y="312521"/>
            <a:ext cx="1535112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6" name="Picture 8" descr="university-logo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0886" y="495877"/>
            <a:ext cx="2376488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3223648" y="2964351"/>
            <a:ext cx="57576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IDUG Workshop – BNMS 2026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585200189"/>
      </p:ext>
    </p:extLst>
  </p:cSld>
  <p:clrMapOvr>
    <a:masterClrMapping/>
  </p:clrMapOvr>
  <p:transition advTm="11735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904627-3ACF-2F1C-C66F-ADF145BB02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F5A16-6EA4-1417-46A7-598798F6D2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Making Measurements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713DB0-C01B-334C-5251-9767F6A21F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1000"/>
              </a:spcAft>
              <a:buNone/>
            </a:pPr>
            <a:r>
              <a:rPr lang="en-GB" sz="3600" b="1" dirty="0"/>
              <a:t>Data Recorded</a:t>
            </a:r>
          </a:p>
          <a:p>
            <a:r>
              <a:rPr lang="en-GB" dirty="0"/>
              <a:t>Administered Activity + Date + Time</a:t>
            </a:r>
          </a:p>
          <a:p>
            <a:r>
              <a:rPr lang="en-GB" dirty="0"/>
              <a:t>Patient weight</a:t>
            </a:r>
          </a:p>
          <a:p>
            <a:r>
              <a:rPr lang="en-GB" dirty="0"/>
              <a:t>Measurement + Date + Time</a:t>
            </a:r>
          </a:p>
          <a:p>
            <a:r>
              <a:rPr lang="en-GB" dirty="0"/>
              <a:t>Patient status (e.g. post void)</a:t>
            </a:r>
          </a:p>
          <a:p>
            <a:r>
              <a:rPr lang="en-GB" dirty="0"/>
              <a:t>Geometry (e.g. distance, bed height)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F0D0919E-3A88-0A19-50FC-0601F8A73C0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292227" y="336780"/>
            <a:ext cx="4899773" cy="270781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4DA19C60-F402-B1CD-97B4-522CBC60656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247535" y="3179533"/>
            <a:ext cx="4944465" cy="2058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0085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AA1CF1-FC1E-7294-1BEF-EBD72C697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FFFE81-024B-B0F7-B9A0-818ECB42C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Making Measurements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44258-41E8-66E7-0412-E624C23FDD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1000"/>
              </a:spcAft>
              <a:buNone/>
            </a:pPr>
            <a:r>
              <a:rPr lang="en-GB" sz="3600" b="1" dirty="0"/>
              <a:t>Data Recorded</a:t>
            </a:r>
          </a:p>
          <a:p>
            <a:r>
              <a:rPr lang="en-GB" dirty="0"/>
              <a:t>Administered Activity + Date + Time</a:t>
            </a:r>
          </a:p>
          <a:p>
            <a:r>
              <a:rPr lang="en-GB" dirty="0"/>
              <a:t>Patient weight</a:t>
            </a:r>
          </a:p>
          <a:p>
            <a:r>
              <a:rPr lang="en-GB" dirty="0"/>
              <a:t>Measurement + Date + Time</a:t>
            </a:r>
          </a:p>
          <a:p>
            <a:r>
              <a:rPr lang="en-GB" dirty="0"/>
              <a:t>Patient status (e.g. post void)</a:t>
            </a:r>
          </a:p>
          <a:p>
            <a:r>
              <a:rPr lang="en-GB" dirty="0"/>
              <a:t>Geometry (e.g. distance, bed height)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BB27FC5C-CE11-2C74-2926-CDEF43CA331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292227" y="336780"/>
            <a:ext cx="4899773" cy="270781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55CAE77-9E96-91FF-7B2F-47D3152BD87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247535" y="3179533"/>
            <a:ext cx="4944465" cy="205811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FA98BE9-32BF-05C1-67A6-C806CF6A603C}"/>
              </a:ext>
            </a:extLst>
          </p:cNvPr>
          <p:cNvSpPr/>
          <p:nvPr/>
        </p:nvSpPr>
        <p:spPr>
          <a:xfrm>
            <a:off x="657725" y="4026568"/>
            <a:ext cx="6577263" cy="1147011"/>
          </a:xfrm>
          <a:prstGeom prst="round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02600A1-D380-8CE1-BD8E-12BAC573CF1F}"/>
              </a:ext>
            </a:extLst>
          </p:cNvPr>
          <p:cNvSpPr txBox="1"/>
          <p:nvPr/>
        </p:nvSpPr>
        <p:spPr>
          <a:xfrm>
            <a:off x="838200" y="5308516"/>
            <a:ext cx="722295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 dirty="0">
                <a:solidFill>
                  <a:srgbClr val="7030A0"/>
                </a:solidFill>
                <a:sym typeface="Wingdings" panose="05000000000000000000" pitchFamily="2" charset="2"/>
              </a:rPr>
              <a:t> Recording r</a:t>
            </a:r>
            <a:r>
              <a:rPr lang="en-GB" sz="3000" b="1" dirty="0">
                <a:solidFill>
                  <a:srgbClr val="7030A0"/>
                </a:solidFill>
              </a:rPr>
              <a:t>einforces good practice</a:t>
            </a:r>
          </a:p>
        </p:txBody>
      </p:sp>
    </p:spTree>
    <p:extLst>
      <p:ext uri="{BB962C8B-B14F-4D97-AF65-F5344CB8AC3E}">
        <p14:creationId xmlns:p14="http://schemas.microsoft.com/office/powerpoint/2010/main" val="21037229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83AF90-2B1F-3D9F-A3BB-5CFCB96983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B2163-5A39-642C-108F-DF666F81BD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Making Measurements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0F6AA9C-D5AF-0FC0-2DCA-B2856EA6C8C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spcAft>
                    <a:spcPts val="1000"/>
                  </a:spcAft>
                  <a:buNone/>
                </a:pPr>
                <a:r>
                  <a:rPr lang="en-GB" sz="3600" b="1" dirty="0"/>
                  <a:t>Methodology</a:t>
                </a:r>
              </a:p>
              <a:p>
                <a:r>
                  <a:rPr lang="en-GB" b="1" dirty="0"/>
                  <a:t>First </a:t>
                </a:r>
                <a:r>
                  <a:rPr lang="en-GB" dirty="0"/>
                  <a:t>measurement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GB" dirty="0"/>
                  <a:t>) </a:t>
                </a:r>
                <a:r>
                  <a:rPr lang="en-GB" b="1" dirty="0"/>
                  <a:t>before</a:t>
                </a:r>
                <a:r>
                  <a:rPr lang="en-GB" dirty="0"/>
                  <a:t> excretion</a:t>
                </a:r>
              </a:p>
              <a:p>
                <a:pPr lvl="1"/>
                <a:r>
                  <a:rPr lang="en-GB" dirty="0"/>
                  <a:t>or you’ll be measuring the urine too</a:t>
                </a:r>
              </a:p>
              <a:p>
                <a:pPr lvl="1"/>
                <a:r>
                  <a:rPr lang="en-GB" b="1" dirty="0">
                    <a:solidFill>
                      <a:srgbClr val="FF0000"/>
                    </a:solidFill>
                  </a:rPr>
                  <a:t>Perhaps the most essential thing to get right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r>
                  <a:rPr lang="en-GB" b="1" dirty="0"/>
                  <a:t>Later </a:t>
                </a:r>
                <a:r>
                  <a:rPr lang="en-GB" dirty="0"/>
                  <a:t>measurements </a:t>
                </a:r>
                <a:r>
                  <a:rPr lang="en-GB" b="1" dirty="0"/>
                  <a:t>after</a:t>
                </a:r>
                <a:r>
                  <a:rPr lang="en-GB" dirty="0"/>
                  <a:t> excretion</a:t>
                </a:r>
              </a:p>
              <a:p>
                <a:pPr lvl="1"/>
                <a:r>
                  <a:rPr lang="en-GB" dirty="0"/>
                  <a:t>or you’ll only be measuring physical decay</a:t>
                </a:r>
              </a:p>
              <a:p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0F6AA9C-D5AF-0FC0-2DCA-B2856EA6C8C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797" t="-336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562766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BACBD-6ADD-BB6F-CC71-FBF9E73CBF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3A9B26-53E2-2337-460B-29139A49DC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Making Measurements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7B986A-6B03-0EF9-6228-C706FDFD59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1000"/>
              </a:spcAft>
              <a:buNone/>
            </a:pPr>
            <a:r>
              <a:rPr lang="en-GB" sz="3600" b="1" dirty="0"/>
              <a:t>Methodology</a:t>
            </a:r>
          </a:p>
          <a:p>
            <a:r>
              <a:rPr lang="en-GB" b="1" dirty="0"/>
              <a:t>All </a:t>
            </a:r>
            <a:r>
              <a:rPr lang="en-GB" dirty="0"/>
              <a:t>measurements </a:t>
            </a:r>
            <a:r>
              <a:rPr lang="en-GB" b="1" dirty="0"/>
              <a:t>consistent</a:t>
            </a:r>
            <a:r>
              <a:rPr lang="en-GB" dirty="0"/>
              <a:t> geometry</a:t>
            </a:r>
          </a:p>
          <a:p>
            <a:pPr lvl="1"/>
            <a:r>
              <a:rPr lang="en-GB" dirty="0"/>
              <a:t>or you may as well make up the numbers</a:t>
            </a:r>
          </a:p>
          <a:p>
            <a:pPr lvl="1"/>
            <a:endParaRPr lang="en-GB" dirty="0"/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14D956F6-09C1-7E7D-B5A9-C66CDBDC291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8127" y="3651658"/>
            <a:ext cx="9135746" cy="2841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4865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ADE5BC-2991-C054-3526-FC54948AF2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4E5A64-2B2D-9554-74A5-51BFD43344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Making Measurements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49ED7E-F3C2-2070-E422-D3B66DCE55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1000"/>
              </a:spcAft>
              <a:buNone/>
            </a:pPr>
            <a:r>
              <a:rPr lang="en-GB" sz="3600" b="1" dirty="0"/>
              <a:t>What about frequency?</a:t>
            </a:r>
          </a:p>
          <a:p>
            <a:pPr marL="457200" lvl="1" indent="0">
              <a:spcAft>
                <a:spcPts val="1000"/>
              </a:spcAft>
              <a:buNone/>
            </a:pPr>
            <a:endParaRPr lang="en-GB" b="1" dirty="0"/>
          </a:p>
          <a:p>
            <a:pPr lvl="1"/>
            <a:endParaRPr lang="en-GB" dirty="0"/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graphicFrame>
        <p:nvGraphicFramePr>
          <p:cNvPr id="35" name="Table 34">
            <a:extLst>
              <a:ext uri="{FF2B5EF4-FFF2-40B4-BE49-F238E27FC236}">
                <a16:creationId xmlns:a16="http://schemas.microsoft.com/office/drawing/2014/main" id="{17E05632-0A82-8A50-BC75-CF4AC23681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3934467"/>
              </p:ext>
            </p:extLst>
          </p:nvPr>
        </p:nvGraphicFramePr>
        <p:xfrm>
          <a:off x="838200" y="2548289"/>
          <a:ext cx="10440000" cy="3892519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440000">
                  <a:extLst>
                    <a:ext uri="{9D8B030D-6E8A-4147-A177-3AD203B41FA5}">
                      <a16:colId xmlns:a16="http://schemas.microsoft.com/office/drawing/2014/main" val="38538493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1814754842"/>
                    </a:ext>
                  </a:extLst>
                </a:gridCol>
                <a:gridCol w="2880000">
                  <a:extLst>
                    <a:ext uri="{9D8B030D-6E8A-4147-A177-3AD203B41FA5}">
                      <a16:colId xmlns:a16="http://schemas.microsoft.com/office/drawing/2014/main" val="4069732738"/>
                    </a:ext>
                  </a:extLst>
                </a:gridCol>
                <a:gridCol w="4320000">
                  <a:extLst>
                    <a:ext uri="{9D8B030D-6E8A-4147-A177-3AD203B41FA5}">
                      <a16:colId xmlns:a16="http://schemas.microsoft.com/office/drawing/2014/main" val="4029465667"/>
                    </a:ext>
                  </a:extLst>
                </a:gridCol>
              </a:tblGrid>
              <a:tr h="455837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bg1"/>
                          </a:solidFill>
                        </a:rPr>
                        <a:t>Frequency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bg1"/>
                          </a:solidFill>
                        </a:rPr>
                        <a:t>Schedule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bg1"/>
                          </a:solidFill>
                        </a:rPr>
                        <a:t>Example Timings (h)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bg1"/>
                          </a:solidFill>
                        </a:rPr>
                        <a:t>Potential Contributing Factors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6230969"/>
                  </a:ext>
                </a:extLst>
              </a:tr>
              <a:tr h="1123981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Ideal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Multiple optimised time points per 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</a:rPr>
                        <a:t>0, 2, 4, 6, 8, 10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</a:rPr>
                        <a:t>20, 22, 24, 28, 32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</a:rPr>
                        <a:t>44, 48, 52, 60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Well staffed centre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Strong interest in dosimetry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N</a:t>
                      </a:r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urses/C&amp;Cs able to measure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C</a:t>
                      </a:r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ompliant patient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7842896"/>
                  </a:ext>
                </a:extLst>
              </a:tr>
              <a:tr h="1123981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Good / Adequate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2 per 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</a:rPr>
                        <a:t>0, 8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</a:rPr>
                        <a:t>22, 32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</a:rPr>
                        <a:t>48, 56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Busy centre / less staffing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Nurses/C&amp;Cs unable to measure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L</a:t>
                      </a:r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ess compliant patient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97260026"/>
                  </a:ext>
                </a:extLst>
              </a:tr>
              <a:tr h="1123981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Minimum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1 per 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  <a:p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  <a:p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Very busy centre / minimum staffing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N</a:t>
                      </a:r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urses/C&amp;Cs unable to measure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P</a:t>
                      </a:r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oorly compliant patient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716561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8302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BD136E-B6E2-99BC-6975-D1B31C459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>
            <a:extLst>
              <a:ext uri="{FF2B5EF4-FFF2-40B4-BE49-F238E27FC236}">
                <a16:creationId xmlns:a16="http://schemas.microsoft.com/office/drawing/2014/main" id="{095776B7-9497-2435-FB74-6979061164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lum bright="-15000" contrast="3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79" t="25552" r="8382" b="37980"/>
          <a:stretch>
            <a:fillRect/>
          </a:stretch>
        </p:blipFill>
        <p:spPr bwMode="auto">
          <a:xfrm>
            <a:off x="8641811" y="4509538"/>
            <a:ext cx="3449660" cy="2138605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4EDA3663-D1F1-04C3-0798-1C55DC99C8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631"/>
          <a:stretch>
            <a:fillRect/>
          </a:stretch>
        </p:blipFill>
        <p:spPr bwMode="auto">
          <a:xfrm>
            <a:off x="5668909" y="1204623"/>
            <a:ext cx="6422562" cy="3173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389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9A1B4A75-9074-6001-BFBB-5CDBDDCDE9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84" t="28025" b="17456"/>
          <a:stretch>
            <a:fillRect/>
          </a:stretch>
        </p:blipFill>
        <p:spPr bwMode="auto">
          <a:xfrm>
            <a:off x="5334000" y="4501004"/>
            <a:ext cx="3201356" cy="2155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E94B08-6FFB-79A9-290D-E4B0DB6A3BCA}"/>
              </a:ext>
            </a:extLst>
          </p:cNvPr>
          <p:cNvSpPr txBox="1">
            <a:spLocks/>
          </p:cNvSpPr>
          <p:nvPr/>
        </p:nvSpPr>
        <p:spPr>
          <a:xfrm>
            <a:off x="838200" y="1619011"/>
            <a:ext cx="6813542" cy="50376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000"/>
              </a:spcAft>
              <a:buNone/>
            </a:pPr>
            <a:r>
              <a:rPr lang="en-GB" sz="3600" b="1" dirty="0"/>
              <a:t>Examples</a:t>
            </a:r>
          </a:p>
          <a:p>
            <a:pPr marL="0" indent="0">
              <a:buNone/>
            </a:pPr>
            <a:r>
              <a:rPr lang="en-GB" b="1" dirty="0"/>
              <a:t>The Christie</a:t>
            </a:r>
          </a:p>
          <a:p>
            <a:r>
              <a:rPr lang="en-GB" sz="2200" dirty="0"/>
              <a:t>Daily/Twice by staff</a:t>
            </a:r>
          </a:p>
          <a:p>
            <a:r>
              <a:rPr lang="en-GB" sz="2200" dirty="0"/>
              <a:t>Ceiling monitor, bed lowest position</a:t>
            </a:r>
          </a:p>
          <a:p>
            <a:r>
              <a:rPr lang="en-GB" sz="2200" dirty="0"/>
              <a:t>Anterior/Posterior for geomean</a:t>
            </a:r>
          </a:p>
          <a:p>
            <a:pPr marL="0" indent="0">
              <a:buNone/>
            </a:pPr>
            <a:endParaRPr lang="en-GB" sz="2600" b="1" dirty="0"/>
          </a:p>
          <a:p>
            <a:pPr marL="0" indent="0">
              <a:buNone/>
            </a:pPr>
            <a:r>
              <a:rPr lang="en-GB" sz="2600" b="1" dirty="0" err="1"/>
              <a:t>Addenbrooks</a:t>
            </a:r>
            <a:endParaRPr lang="en-GB" sz="2600" b="1" dirty="0"/>
          </a:p>
          <a:p>
            <a:r>
              <a:rPr lang="en-GB" sz="2200" dirty="0"/>
              <a:t>Hourly by patient</a:t>
            </a:r>
          </a:p>
          <a:p>
            <a:r>
              <a:rPr lang="en-GB" sz="2200" dirty="0"/>
              <a:t>1m readings, floor markings</a:t>
            </a:r>
          </a:p>
          <a:p>
            <a:r>
              <a:rPr lang="en-GB" sz="2200" dirty="0"/>
              <a:t>Anterior only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13E7572E-4677-D97E-1759-AD0712DC3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b="1" dirty="0"/>
              <a:t>Making Measurements</a:t>
            </a:r>
          </a:p>
        </p:txBody>
      </p:sp>
      <p:pic>
        <p:nvPicPr>
          <p:cNvPr id="20" name="Picture 1" descr="C:\Users\DoM\Desktop\CYPU\DSC00004.JPG">
            <a:extLst>
              <a:ext uri="{FF2B5EF4-FFF2-40B4-BE49-F238E27FC236}">
                <a16:creationId xmlns:a16="http://schemas.microsoft.com/office/drawing/2014/main" id="{7D4A6357-F5EA-57F1-F40E-48C6059A93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482730" y="1235981"/>
            <a:ext cx="1608741" cy="190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541869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DB2F3B-EF33-A641-E022-2C4EEE8033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9DC9CD-F545-E21A-29F8-94479D3B3C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Getting to Dose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08F9BB0-7697-D803-03EC-0FE0C347411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825625"/>
                <a:ext cx="11093825" cy="435133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GB" dirty="0"/>
                  <a:t>Recall the MIRD equation:	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GB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</m:acc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←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acc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sub>
                    </m:sSub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←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sub>
                    </m:sSub>
                  </m:oMath>
                </a14:m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For us, </a:t>
                </a:r>
              </a:p>
              <a:p>
                <a:pPr marL="0" indent="0">
                  <a:buNone/>
                </a:pPr>
                <a:r>
                  <a:rPr lang="en-GB" dirty="0"/>
                  <a:t>target (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GB" dirty="0"/>
                  <a:t>) = source (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GB" dirty="0"/>
                  <a:t>) = </a:t>
                </a:r>
                <a:r>
                  <a:rPr lang="en-GB" dirty="0" err="1"/>
                  <a:t>wholebody</a:t>
                </a:r>
                <a:r>
                  <a:rPr lang="en-GB" dirty="0"/>
                  <a:t> (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</m:oMath>
                </a14:m>
                <a:r>
                  <a:rPr lang="en-GB" dirty="0"/>
                  <a:t>): 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</m:acc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←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𝑤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acc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←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𝑤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sub>
                    </m:sSub>
                  </m:oMath>
                </a14:m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This leaves us with only(?) two steps:</a:t>
                </a:r>
              </a:p>
              <a:p>
                <a:pPr marL="971550" lvl="1" indent="-514350">
                  <a:buFont typeface="+mj-lt"/>
                  <a:buAutoNum type="arabicPeriod"/>
                </a:pPr>
                <a:r>
                  <a:rPr lang="en-US" sz="2800" dirty="0"/>
                  <a:t>Use our time-activity data to calculate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sz="280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acc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sub>
                    </m:sSub>
                  </m:oMath>
                </a14:m>
                <a:endParaRPr lang="en-US" sz="2800" dirty="0"/>
              </a:p>
              <a:p>
                <a:pPr marL="971550" lvl="1" indent="-514350">
                  <a:buFont typeface="+mj-lt"/>
                  <a:buAutoNum type="arabicPeriod"/>
                </a:pPr>
                <a:r>
                  <a:rPr lang="en-US" sz="2800" dirty="0"/>
                  <a:t>Multiply by an appropriate S-Factor</a:t>
                </a:r>
                <a:endParaRPr lang="en-GB" sz="2800" dirty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08F9BB0-7697-D803-03EC-0FE0C347411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825625"/>
                <a:ext cx="11093825" cy="4351338"/>
              </a:xfrm>
              <a:blipFill>
                <a:blip r:embed="rId2"/>
                <a:stretch>
                  <a:fillRect l="-1099" t="-210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316617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01C6EC-0657-97D7-933B-FA24BA3C0E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58521A-84EF-09B0-E2C1-46929840E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Getting to Dose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12E3744-4858-4DD4-560C-D0BAA08746B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825625"/>
                <a:ext cx="10699377" cy="4351338"/>
              </a:xfrm>
            </p:spPr>
            <p:txBody>
              <a:bodyPr>
                <a:normAutofit/>
              </a:bodyPr>
              <a:lstStyle/>
              <a:p>
                <a:pPr marL="0" indent="0">
                  <a:spcAft>
                    <a:spcPts val="1000"/>
                  </a:spcAft>
                  <a:buNone/>
                </a:pPr>
                <a:r>
                  <a:rPr lang="en-US" sz="3600" b="1" dirty="0"/>
                  <a:t>Cumulated Activity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acc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𝑤</m:t>
                        </m:r>
                      </m:sub>
                    </m:sSub>
                  </m:oMath>
                </a14:m>
                <a:r>
                  <a:rPr lang="en-GB" dirty="0"/>
                  <a:t> is the area under the curve </a:t>
                </a:r>
                <a:r>
                  <a:rPr lang="en-GB" dirty="0">
                    <a:sym typeface="Wingdings" panose="05000000000000000000" pitchFamily="2" charset="2"/>
                  </a:rPr>
                  <a:t> we need to</a:t>
                </a:r>
                <a:r>
                  <a:rPr lang="en-GB" dirty="0"/>
                  <a:t> integrate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A few options:</a:t>
                </a:r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GB" dirty="0"/>
                  <a:t>Mono-exponential fit</a:t>
                </a:r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GB" dirty="0"/>
                  <a:t>Bi-exponential fit</a:t>
                </a:r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GB" dirty="0"/>
                  <a:t>Trapezoidal (numerical) integration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12E3744-4858-4DD4-560C-D0BAA08746B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825625"/>
                <a:ext cx="10699377" cy="4351338"/>
              </a:xfrm>
              <a:blipFill>
                <a:blip r:embed="rId2"/>
                <a:stretch>
                  <a:fillRect l="-1708" t="-336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22476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8C96E-BAD9-824F-6F1E-91F47032B5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747B3-D980-E266-63E7-9C57C52CE7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Getting to Dose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EB0C7E9-58FD-F5A7-D9DE-669850041DA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65199" y="1825625"/>
                <a:ext cx="11155083" cy="4351338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spcAft>
                    <a:spcPts val="1000"/>
                  </a:spcAft>
                  <a:buNone/>
                </a:pPr>
                <a:r>
                  <a:rPr lang="en-US" sz="3600" b="1" dirty="0"/>
                  <a:t>Mono-Exponential Fit</a:t>
                </a:r>
              </a:p>
              <a:p>
                <a:pPr>
                  <a:spcBef>
                    <a:spcPts val="0"/>
                  </a:spcBef>
                </a:pPr>
                <a:r>
                  <a:rPr lang="en-US" b="0" dirty="0"/>
                  <a:t>A simple equation:		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ln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⁡(2)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𝑒𝑓𝑓</m:t>
                                </m:r>
                              </m:sub>
                            </m:sSub>
                          </m:den>
                        </m:f>
                      </m:sup>
                    </m:sSup>
                  </m:oMath>
                </a14:m>
                <a:endParaRPr lang="en-US" b="0" dirty="0"/>
              </a:p>
              <a:p>
                <a:endParaRPr lang="en-US" dirty="0"/>
              </a:p>
              <a:p>
                <a:r>
                  <a:rPr lang="en-US" dirty="0"/>
                  <a:t>A simple integral:		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p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𝑑𝑡</m:t>
                        </m:r>
                      </m:e>
                    </m:nary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ln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⁡(2)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𝑒𝑓𝑓</m:t>
                        </m:r>
                      </m:sub>
                    </m:sSub>
                  </m:oMath>
                </a14:m>
                <a:br>
                  <a:rPr lang="en-US" b="0" i="1" dirty="0">
                    <a:latin typeface="Cambria Math" panose="02040503050406030204" pitchFamily="18" charset="0"/>
                  </a:rPr>
                </a:br>
                <a:br>
                  <a:rPr lang="en-US" b="0" i="1" dirty="0">
                    <a:latin typeface="Cambria Math" panose="02040503050406030204" pitchFamily="18" charset="0"/>
                  </a:rPr>
                </a:br>
                <a:r>
                  <a:rPr lang="en-US" b="0" i="1" dirty="0">
                    <a:latin typeface="Cambria Math" panose="02040503050406030204" pitchFamily="18" charset="0"/>
                  </a:rPr>
                  <a:t>							     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=1.44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𝑒𝑓𝑓</m:t>
                        </m:r>
                      </m:sub>
                    </m:sSub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𝑒𝑓𝑓</m:t>
                        </m:r>
                      </m:sub>
                    </m:sSub>
                  </m:oMath>
                </a14:m>
                <a:r>
                  <a:rPr lang="en-US" dirty="0"/>
                  <a:t> is the effective half-life:	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𝑒𝑓𝑓</m:t>
                            </m:r>
                          </m:sub>
                        </m:sSub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𝑝h𝑦𝑠</m:t>
                            </m:r>
                          </m:sub>
                        </m:sSub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𝑏𝑖𝑜</m:t>
                            </m:r>
                          </m:sub>
                        </m:sSub>
                      </m:den>
                    </m:f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EB0C7E9-58FD-F5A7-D9DE-669850041DA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65199" y="1825625"/>
                <a:ext cx="11155083" cy="4351338"/>
              </a:xfrm>
              <a:blipFill>
                <a:blip r:embed="rId2"/>
                <a:stretch>
                  <a:fillRect l="-1639" t="-46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852298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103DE4-FA68-B89C-08C6-B230CC67DA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A08682-09C0-119E-EABC-6D6878C73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Getting to Dose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5D2AFBD-D4B1-CE79-4E57-42EE97C724B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825625"/>
                <a:ext cx="11282083" cy="4351338"/>
              </a:xfrm>
            </p:spPr>
            <p:txBody>
              <a:bodyPr>
                <a:normAutofit/>
              </a:bodyPr>
              <a:lstStyle/>
              <a:p>
                <a:pPr marL="0" indent="0">
                  <a:spcAft>
                    <a:spcPts val="1000"/>
                  </a:spcAft>
                  <a:buNone/>
                </a:pPr>
                <a:r>
                  <a:rPr lang="en-US" sz="3600" b="1" dirty="0"/>
                  <a:t>Bi-Exponential Fit</a:t>
                </a:r>
              </a:p>
              <a:p>
                <a:r>
                  <a:rPr lang="en-US" b="0" dirty="0"/>
                  <a:t>Equation:					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p>
                        </m:sSup>
                      </m:e>
                    </m:d>
                  </m:oMath>
                </a14:m>
                <a:endParaRPr lang="en-US" dirty="0"/>
              </a:p>
              <a:p>
                <a:endParaRPr lang="en-US" b="0" dirty="0"/>
              </a:p>
              <a:p>
                <a:r>
                  <a:rPr lang="en-US" b="0" dirty="0"/>
                  <a:t>And since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b="0" dirty="0"/>
                  <a:t>:		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𝑓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+(1−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p>
                        </m:sSup>
                      </m:e>
                    </m:d>
                  </m:oMath>
                </a14:m>
                <a:endParaRPr lang="en-US" b="0" dirty="0"/>
              </a:p>
              <a:p>
                <a:endParaRPr lang="en-US" dirty="0"/>
              </a:p>
              <a:p>
                <a:pPr>
                  <a:spcAft>
                    <a:spcPts val="1500"/>
                  </a:spcAft>
                </a:pPr>
                <a:r>
                  <a:rPr lang="en-US" dirty="0"/>
                  <a:t>Integration is the same but messier:</a:t>
                </a:r>
              </a:p>
              <a:p>
                <a:pPr marL="457200" lvl="1" indent="0" algn="ctr">
                  <a:spcAft>
                    <a:spcPts val="1000"/>
                  </a:spcAft>
                  <a:buNone/>
                </a:pPr>
                <a14:m>
                  <m:oMath xmlns:m="http://schemas.openxmlformats.org/officeDocument/2006/math">
                    <m:nary>
                      <m:nary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p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𝑑𝑡</m:t>
                        </m:r>
                      </m:e>
                    </m:nary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den>
                        </m:f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den>
                        </m:f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=1.44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𝑒𝑓𝑓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𝑓</m:t>
                            </m:r>
                          </m:e>
                        </m:d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𝑒𝑓𝑓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5D2AFBD-D4B1-CE79-4E57-42EE97C724B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825625"/>
                <a:ext cx="11282083" cy="4351338"/>
              </a:xfrm>
              <a:blipFill>
                <a:blip r:embed="rId2"/>
                <a:stretch>
                  <a:fillRect l="-1621" t="-336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307028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D1D453-BE1F-CC94-9FCB-334F7F225E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A197E9-78C9-F2E9-77A0-8FA0837A3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The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3CD845-A8E0-9DCE-41FF-DF320C4A23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/>
              <a:t>Theory</a:t>
            </a:r>
          </a:p>
          <a:p>
            <a:r>
              <a:rPr lang="en-GB" dirty="0"/>
              <a:t>Why Wholebody Dose?</a:t>
            </a:r>
          </a:p>
          <a:p>
            <a:r>
              <a:rPr lang="en-GB" dirty="0"/>
              <a:t>Making Measurements</a:t>
            </a:r>
          </a:p>
          <a:p>
            <a:r>
              <a:rPr lang="en-GB" dirty="0"/>
              <a:t>Getting to Dose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b="1" dirty="0"/>
              <a:t>Practical</a:t>
            </a:r>
          </a:p>
          <a:p>
            <a:r>
              <a:rPr lang="en-GB" dirty="0"/>
              <a:t>Workshop Cases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54BD3E-F458-E647-C526-18222FF6798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53924" y="365125"/>
            <a:ext cx="4199876" cy="6009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4719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A051A-72BB-BA19-A99B-C365294ED8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769195-26E0-74A1-D8CC-F4E6B7B51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Getting to Dose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C9CF173-3D3F-1737-4DA6-0F0BDCBDE77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825625"/>
                <a:ext cx="11282083" cy="4550709"/>
              </a:xfrm>
            </p:spPr>
            <p:txBody>
              <a:bodyPr>
                <a:normAutofit/>
              </a:bodyPr>
              <a:lstStyle/>
              <a:p>
                <a:pPr marL="0" indent="0">
                  <a:spcAft>
                    <a:spcPts val="1000"/>
                  </a:spcAft>
                  <a:buNone/>
                </a:pPr>
                <a:r>
                  <a:rPr lang="en-US" sz="3600" b="1" dirty="0"/>
                  <a:t>Trapezoidal Integration</a:t>
                </a:r>
              </a:p>
              <a:p>
                <a:pPr>
                  <a:spcAft>
                    <a:spcPts val="1000"/>
                  </a:spcAft>
                </a:pPr>
                <a:r>
                  <a:rPr lang="en-US" dirty="0"/>
                  <a:t>Sums trapezoidal sections:	</a:t>
                </a:r>
                <a:endParaRPr lang="en-US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sz="3200" b="0" i="1" dirty="0">
                    <a:latin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𝐴𝑟𝑒𝑎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×(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3200" dirty="0"/>
              </a:p>
              <a:p>
                <a:pPr marL="0" indent="0">
                  <a:buNone/>
                </a:pPr>
                <a:endParaRPr lang="en-US" dirty="0"/>
              </a:p>
              <a:p>
                <a:pPr>
                  <a:spcAft>
                    <a:spcPts val="2000"/>
                  </a:spcAft>
                </a:pPr>
                <a:r>
                  <a:rPr lang="en-US" dirty="0"/>
                  <a:t>e</a:t>
                </a:r>
                <a:r>
                  <a:rPr lang="en-US" b="0" dirty="0"/>
                  <a:t>.g. 1500MBq @ 24h </a:t>
                </a:r>
                <a:r>
                  <a:rPr lang="en-US" b="0" dirty="0">
                    <a:sym typeface="Wingdings" panose="05000000000000000000" pitchFamily="2" charset="2"/>
                  </a:rPr>
                  <a:t> 500MBq @ 48h:</a:t>
                </a:r>
              </a:p>
              <a:p>
                <a:pPr marL="0" indent="0">
                  <a:spcAft>
                    <a:spcPts val="10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𝐴𝑟𝑒𝑎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1500−500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48−24</m:t>
                          </m:r>
                        </m:e>
                      </m:d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=500 ×24=12,000 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𝑀𝐵𝑞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3200" b="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C9CF173-3D3F-1737-4DA6-0F0BDCBDE77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825625"/>
                <a:ext cx="11282083" cy="4550709"/>
              </a:xfrm>
              <a:blipFill>
                <a:blip r:embed="rId2"/>
                <a:stretch>
                  <a:fillRect l="-1621" t="-321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9" name="Group 28">
            <a:extLst>
              <a:ext uri="{FF2B5EF4-FFF2-40B4-BE49-F238E27FC236}">
                <a16:creationId xmlns:a16="http://schemas.microsoft.com/office/drawing/2014/main" id="{D139E2F7-8C2B-3805-4125-20EE8C67514F}"/>
              </a:ext>
            </a:extLst>
          </p:cNvPr>
          <p:cNvGrpSpPr/>
          <p:nvPr/>
        </p:nvGrpSpPr>
        <p:grpSpPr>
          <a:xfrm>
            <a:off x="6275259" y="481666"/>
            <a:ext cx="5522293" cy="3875181"/>
            <a:chOff x="6751000" y="2959714"/>
            <a:chExt cx="4053779" cy="2729939"/>
          </a:xfrm>
        </p:grpSpPr>
        <p:sp>
          <p:nvSpPr>
            <p:cNvPr id="30" name="Trapezoid 34">
              <a:extLst>
                <a:ext uri="{FF2B5EF4-FFF2-40B4-BE49-F238E27FC236}">
                  <a16:creationId xmlns:a16="http://schemas.microsoft.com/office/drawing/2014/main" id="{6BAD7E2E-9F28-A0BC-04EC-C6665EA44A8C}"/>
                </a:ext>
              </a:extLst>
            </p:cNvPr>
            <p:cNvSpPr/>
            <p:nvPr/>
          </p:nvSpPr>
          <p:spPr>
            <a:xfrm rot="5554299">
              <a:off x="10046447" y="4609123"/>
              <a:ext cx="181824" cy="1334841"/>
            </a:xfrm>
            <a:prstGeom prst="trapezoid">
              <a:avLst>
                <a:gd name="adj" fmla="val 32858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88F83AE7-A4A4-EB79-BB92-E5B822816E65}"/>
                </a:ext>
              </a:extLst>
            </p:cNvPr>
            <p:cNvSpPr/>
            <p:nvPr/>
          </p:nvSpPr>
          <p:spPr>
            <a:xfrm>
              <a:off x="7806065" y="4734866"/>
              <a:ext cx="322332" cy="61457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FBF222AF-9E31-E190-3306-8830AD43FF3D}"/>
                </a:ext>
              </a:extLst>
            </p:cNvPr>
            <p:cNvSpPr/>
            <p:nvPr/>
          </p:nvSpPr>
          <p:spPr>
            <a:xfrm>
              <a:off x="8128397" y="4966298"/>
              <a:ext cx="421623" cy="38314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6D76A994-CF3F-C2F6-F5D8-F3F3DEEF02F8}"/>
                </a:ext>
              </a:extLst>
            </p:cNvPr>
            <p:cNvSpPr/>
            <p:nvPr/>
          </p:nvSpPr>
          <p:spPr>
            <a:xfrm>
              <a:off x="8550020" y="5156912"/>
              <a:ext cx="977106" cy="19253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702A3A2F-966F-B8FD-6C00-193C7A063AAA}"/>
                </a:ext>
              </a:extLst>
            </p:cNvPr>
            <p:cNvSpPr/>
            <p:nvPr/>
          </p:nvSpPr>
          <p:spPr>
            <a:xfrm>
              <a:off x="7628091" y="3863870"/>
              <a:ext cx="180153" cy="1485571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5" name="Right Triangle 34">
              <a:extLst>
                <a:ext uri="{FF2B5EF4-FFF2-40B4-BE49-F238E27FC236}">
                  <a16:creationId xmlns:a16="http://schemas.microsoft.com/office/drawing/2014/main" id="{0C10C212-A35C-FD5A-FBB5-29A29EE6E9C5}"/>
                </a:ext>
              </a:extLst>
            </p:cNvPr>
            <p:cNvSpPr/>
            <p:nvPr/>
          </p:nvSpPr>
          <p:spPr>
            <a:xfrm>
              <a:off x="7808244" y="3856377"/>
              <a:ext cx="337758" cy="884941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6" name="Right Triangle 35">
              <a:extLst>
                <a:ext uri="{FF2B5EF4-FFF2-40B4-BE49-F238E27FC236}">
                  <a16:creationId xmlns:a16="http://schemas.microsoft.com/office/drawing/2014/main" id="{0064FB80-F213-73D6-4C7C-EB99AE47668D}"/>
                </a:ext>
              </a:extLst>
            </p:cNvPr>
            <p:cNvSpPr/>
            <p:nvPr/>
          </p:nvSpPr>
          <p:spPr>
            <a:xfrm>
              <a:off x="8128397" y="4731531"/>
              <a:ext cx="415273" cy="239134"/>
            </a:xfrm>
            <a:prstGeom prst="rtTriangl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7" name="Right Triangle 36">
              <a:extLst>
                <a:ext uri="{FF2B5EF4-FFF2-40B4-BE49-F238E27FC236}">
                  <a16:creationId xmlns:a16="http://schemas.microsoft.com/office/drawing/2014/main" id="{BE4805C3-2968-D34F-7EB0-233BBAF427D8}"/>
                </a:ext>
              </a:extLst>
            </p:cNvPr>
            <p:cNvSpPr/>
            <p:nvPr/>
          </p:nvSpPr>
          <p:spPr>
            <a:xfrm>
              <a:off x="8550020" y="4970460"/>
              <a:ext cx="977106" cy="189502"/>
            </a:xfrm>
            <a:prstGeom prst="rtTriangl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8" name="Right Triangle 37">
              <a:extLst>
                <a:ext uri="{FF2B5EF4-FFF2-40B4-BE49-F238E27FC236}">
                  <a16:creationId xmlns:a16="http://schemas.microsoft.com/office/drawing/2014/main" id="{8031B6EE-8C23-45B6-A015-B867019C2CC4}"/>
                </a:ext>
              </a:extLst>
            </p:cNvPr>
            <p:cNvSpPr/>
            <p:nvPr/>
          </p:nvSpPr>
          <p:spPr>
            <a:xfrm>
              <a:off x="7621742" y="3353051"/>
              <a:ext cx="206508" cy="510819"/>
            </a:xfrm>
            <a:prstGeom prst="rtTriangl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6406D1E8-DD73-FB76-E0DC-0A1C366A7243}"/>
                </a:ext>
              </a:extLst>
            </p:cNvPr>
            <p:cNvCxnSpPr/>
            <p:nvPr/>
          </p:nvCxnSpPr>
          <p:spPr>
            <a:xfrm>
              <a:off x="7621741" y="5350577"/>
              <a:ext cx="2961314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6DF55B71-D3AC-FA48-5A5F-676A1AE1CE3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621741" y="2959714"/>
              <a:ext cx="1" cy="2390863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A35846B-0A66-8046-8AAD-5BA63F060711}"/>
                </a:ext>
              </a:extLst>
            </p:cNvPr>
            <p:cNvSpPr txBox="1"/>
            <p:nvPr/>
          </p:nvSpPr>
          <p:spPr>
            <a:xfrm>
              <a:off x="7030894" y="2959714"/>
              <a:ext cx="590847" cy="3166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dirty="0"/>
                <a:t>4000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39F3DF49-4EFB-DFE8-4BF4-2EDF50308965}"/>
                </a:ext>
              </a:extLst>
            </p:cNvPr>
            <p:cNvSpPr txBox="1"/>
            <p:nvPr/>
          </p:nvSpPr>
          <p:spPr>
            <a:xfrm>
              <a:off x="7030893" y="3513908"/>
              <a:ext cx="590847" cy="3166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dirty="0"/>
                <a:t>3000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4142DE5E-3BB5-C7CC-9B58-C5AED6E22BD8}"/>
                </a:ext>
              </a:extLst>
            </p:cNvPr>
            <p:cNvSpPr txBox="1"/>
            <p:nvPr/>
          </p:nvSpPr>
          <p:spPr>
            <a:xfrm>
              <a:off x="7030893" y="4068104"/>
              <a:ext cx="590848" cy="3166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dirty="0"/>
                <a:t>2000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999A841-6322-0604-2182-ACCB8A572204}"/>
                </a:ext>
              </a:extLst>
            </p:cNvPr>
            <p:cNvSpPr txBox="1"/>
            <p:nvPr/>
          </p:nvSpPr>
          <p:spPr>
            <a:xfrm>
              <a:off x="7030893" y="4589468"/>
              <a:ext cx="590849" cy="3166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dirty="0"/>
                <a:t>1000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527B62AE-AD59-66A9-F720-48A4FED65F8C}"/>
                </a:ext>
              </a:extLst>
            </p:cNvPr>
            <p:cNvSpPr txBox="1"/>
            <p:nvPr/>
          </p:nvSpPr>
          <p:spPr>
            <a:xfrm>
              <a:off x="7252628" y="5119663"/>
              <a:ext cx="29409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dirty="0"/>
                <a:t>0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83F67B67-49E7-9195-F0C8-48CF6DB8D94B}"/>
                </a:ext>
              </a:extLst>
            </p:cNvPr>
            <p:cNvSpPr txBox="1"/>
            <p:nvPr/>
          </p:nvSpPr>
          <p:spPr>
            <a:xfrm rot="16200000">
              <a:off x="6142368" y="3851410"/>
              <a:ext cx="1518577" cy="30131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dirty="0"/>
                <a:t>Activity (MBq)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F676712B-7D3E-7A3D-6EEA-418296978584}"/>
                </a:ext>
              </a:extLst>
            </p:cNvPr>
            <p:cNvSpPr txBox="1"/>
            <p:nvPr/>
          </p:nvSpPr>
          <p:spPr>
            <a:xfrm>
              <a:off x="8698804" y="5373023"/>
              <a:ext cx="577405" cy="3166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dirty="0"/>
                <a:t>Time</a:t>
              </a:r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AFEC05A5-844A-9CAE-A356-2602C7D4DD7C}"/>
                </a:ext>
              </a:extLst>
            </p:cNvPr>
            <p:cNvSpPr/>
            <p:nvPr/>
          </p:nvSpPr>
          <p:spPr>
            <a:xfrm>
              <a:off x="7577195" y="3302943"/>
              <a:ext cx="114295" cy="1152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08E555AF-53B2-AF61-434A-5754E49E231A}"/>
                </a:ext>
              </a:extLst>
            </p:cNvPr>
            <p:cNvSpPr/>
            <p:nvPr/>
          </p:nvSpPr>
          <p:spPr>
            <a:xfrm>
              <a:off x="8492873" y="4908698"/>
              <a:ext cx="114295" cy="1152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868F9A15-7536-2344-C1FE-3CFC99EE1981}"/>
                </a:ext>
              </a:extLst>
            </p:cNvPr>
            <p:cNvSpPr/>
            <p:nvPr/>
          </p:nvSpPr>
          <p:spPr>
            <a:xfrm>
              <a:off x="9460613" y="5099311"/>
              <a:ext cx="114295" cy="1152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CAFF820C-3EE1-4EFB-B6D8-02F659CAD0B2}"/>
                </a:ext>
              </a:extLst>
            </p:cNvPr>
            <p:cNvSpPr/>
            <p:nvPr/>
          </p:nvSpPr>
          <p:spPr>
            <a:xfrm>
              <a:off x="7758506" y="3798778"/>
              <a:ext cx="114295" cy="1152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17346E0B-46EA-A2DB-F9A3-769495858608}"/>
                </a:ext>
              </a:extLst>
            </p:cNvPr>
            <p:cNvSpPr/>
            <p:nvPr/>
          </p:nvSpPr>
          <p:spPr>
            <a:xfrm>
              <a:off x="8066717" y="4673930"/>
              <a:ext cx="114295" cy="1152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480534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ED8D8D-DCEF-934A-38C0-1266A44F88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5E7B64-6C5B-0717-0000-F24AE98BE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Getting to Dose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3A26203-2880-B467-5C99-3D68A377727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825625"/>
                <a:ext cx="11282083" cy="4550709"/>
              </a:xfrm>
            </p:spPr>
            <p:txBody>
              <a:bodyPr>
                <a:normAutofit/>
              </a:bodyPr>
              <a:lstStyle/>
              <a:p>
                <a:pPr marL="0" indent="0">
                  <a:spcAft>
                    <a:spcPts val="1000"/>
                  </a:spcAft>
                  <a:buNone/>
                </a:pPr>
                <a:r>
                  <a:rPr lang="en-US" sz="3600" b="1" dirty="0"/>
                  <a:t>Trapezoidal Integration</a:t>
                </a:r>
              </a:p>
              <a:p>
                <a:pPr>
                  <a:spcAft>
                    <a:spcPts val="1000"/>
                  </a:spcAft>
                </a:pPr>
                <a:r>
                  <a:rPr lang="en-US" dirty="0"/>
                  <a:t>Sums trapezoidal sections:	</a:t>
                </a:r>
                <a:endParaRPr lang="en-US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sz="3200" b="0" dirty="0"/>
                  <a:t>	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𝐴𝑟𝑒𝑎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×(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3200" dirty="0"/>
              </a:p>
              <a:p>
                <a:pPr marL="0" indent="0">
                  <a:buNone/>
                </a:pPr>
                <a:endParaRPr lang="en-US" dirty="0"/>
              </a:p>
              <a:p>
                <a:pPr>
                  <a:spcAft>
                    <a:spcPts val="1000"/>
                  </a:spcAft>
                </a:pPr>
                <a:r>
                  <a:rPr lang="en-US" dirty="0"/>
                  <a:t>But what about the “tail”?</a:t>
                </a:r>
              </a:p>
              <a:p>
                <a:pPr lvl="1">
                  <a:spcAft>
                    <a:spcPts val="1000"/>
                  </a:spcAft>
                </a:pPr>
                <a:r>
                  <a:rPr lang="en-US" b="0" dirty="0">
                    <a:sym typeface="Wingdings" panose="05000000000000000000" pitchFamily="2" charset="2"/>
                  </a:rPr>
                  <a:t>Could use physical half-life?		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Area</m:t>
                    </m:r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=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1.44</m:t>
                        </m:r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anose="05000000000000000000" pitchFamily="2" charset="2"/>
                          </a:rPr>
                          <m:t>×</m:t>
                        </m:r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𝐴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𝑓𝑖𝑛𝑎𝑙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×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anose="05000000000000000000" pitchFamily="2" charset="2"/>
                          </a:rPr>
                          <m:t>𝑡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anose="05000000000000000000" pitchFamily="2" charset="2"/>
                          </a:rPr>
                          <m:t>𝑓𝑖𝑛𝑎𝑙</m:t>
                        </m:r>
                      </m:sub>
                    </m:sSub>
                  </m:oMath>
                </a14:m>
                <a:endParaRPr lang="en-US" sz="2800" b="0" dirty="0">
                  <a:solidFill>
                    <a:srgbClr val="FF0000"/>
                  </a:solidFill>
                  <a:sym typeface="Wingdings" panose="05000000000000000000" pitchFamily="2" charset="2"/>
                </a:endParaRPr>
              </a:p>
              <a:p>
                <a:pPr lvl="1">
                  <a:spcAft>
                    <a:spcPts val="1000"/>
                  </a:spcAft>
                </a:pPr>
                <a:r>
                  <a:rPr lang="en-US" dirty="0">
                    <a:sym typeface="Wingdings" panose="05000000000000000000" pitchFamily="2" charset="2"/>
                  </a:rPr>
                  <a:t>Could assume mono-exponential?</a:t>
                </a:r>
                <a:endParaRPr lang="en-US" b="0" dirty="0">
                  <a:sym typeface="Wingdings" panose="05000000000000000000" pitchFamily="2" charset="2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3A26203-2880-B467-5C99-3D68A377727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825625"/>
                <a:ext cx="11282083" cy="4550709"/>
              </a:xfrm>
              <a:blipFill>
                <a:blip r:embed="rId2"/>
                <a:stretch>
                  <a:fillRect l="-1621" t="-321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8" name="Group 27">
            <a:extLst>
              <a:ext uri="{FF2B5EF4-FFF2-40B4-BE49-F238E27FC236}">
                <a16:creationId xmlns:a16="http://schemas.microsoft.com/office/drawing/2014/main" id="{67BCD641-3DAF-DE0D-4D7D-E0ED54C43280}"/>
              </a:ext>
            </a:extLst>
          </p:cNvPr>
          <p:cNvGrpSpPr/>
          <p:nvPr/>
        </p:nvGrpSpPr>
        <p:grpSpPr>
          <a:xfrm>
            <a:off x="6275259" y="481666"/>
            <a:ext cx="5522293" cy="3875181"/>
            <a:chOff x="6751000" y="2959714"/>
            <a:chExt cx="4053779" cy="2729939"/>
          </a:xfrm>
        </p:grpSpPr>
        <p:sp>
          <p:nvSpPr>
            <p:cNvPr id="4" name="Trapezoid 34">
              <a:extLst>
                <a:ext uri="{FF2B5EF4-FFF2-40B4-BE49-F238E27FC236}">
                  <a16:creationId xmlns:a16="http://schemas.microsoft.com/office/drawing/2014/main" id="{9B117FFF-4AB0-EB0F-81E7-31168F539386}"/>
                </a:ext>
              </a:extLst>
            </p:cNvPr>
            <p:cNvSpPr/>
            <p:nvPr/>
          </p:nvSpPr>
          <p:spPr>
            <a:xfrm rot="5554299">
              <a:off x="10046447" y="4609123"/>
              <a:ext cx="181824" cy="1334841"/>
            </a:xfrm>
            <a:prstGeom prst="trapezoid">
              <a:avLst>
                <a:gd name="adj" fmla="val 32858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8A2A3E9-6A47-D877-24B4-801528567A09}"/>
                </a:ext>
              </a:extLst>
            </p:cNvPr>
            <p:cNvSpPr/>
            <p:nvPr/>
          </p:nvSpPr>
          <p:spPr>
            <a:xfrm>
              <a:off x="7806065" y="4734866"/>
              <a:ext cx="322332" cy="61457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6154EB9-5448-F283-8861-09A63A7955B4}"/>
                </a:ext>
              </a:extLst>
            </p:cNvPr>
            <p:cNvSpPr/>
            <p:nvPr/>
          </p:nvSpPr>
          <p:spPr>
            <a:xfrm>
              <a:off x="8128397" y="4966298"/>
              <a:ext cx="421623" cy="38314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C7D5778-612B-BAE6-1E00-919CE3A81CD1}"/>
                </a:ext>
              </a:extLst>
            </p:cNvPr>
            <p:cNvSpPr/>
            <p:nvPr/>
          </p:nvSpPr>
          <p:spPr>
            <a:xfrm>
              <a:off x="8550020" y="5156912"/>
              <a:ext cx="977106" cy="19253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BE0ED40-7D0E-3A03-2147-B4A0CD0F4821}"/>
                </a:ext>
              </a:extLst>
            </p:cNvPr>
            <p:cNvSpPr/>
            <p:nvPr/>
          </p:nvSpPr>
          <p:spPr>
            <a:xfrm>
              <a:off x="7628091" y="3863870"/>
              <a:ext cx="180153" cy="1485571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9" name="Right Triangle 8">
              <a:extLst>
                <a:ext uri="{FF2B5EF4-FFF2-40B4-BE49-F238E27FC236}">
                  <a16:creationId xmlns:a16="http://schemas.microsoft.com/office/drawing/2014/main" id="{2BB914B0-0D8F-3AE8-5D43-C2C9C84181E0}"/>
                </a:ext>
              </a:extLst>
            </p:cNvPr>
            <p:cNvSpPr/>
            <p:nvPr/>
          </p:nvSpPr>
          <p:spPr>
            <a:xfrm>
              <a:off x="7808244" y="3856377"/>
              <a:ext cx="337758" cy="884941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Right Triangle 9">
              <a:extLst>
                <a:ext uri="{FF2B5EF4-FFF2-40B4-BE49-F238E27FC236}">
                  <a16:creationId xmlns:a16="http://schemas.microsoft.com/office/drawing/2014/main" id="{FCDF8D22-C5CE-770B-F5CB-8C1F6A7EC1E2}"/>
                </a:ext>
              </a:extLst>
            </p:cNvPr>
            <p:cNvSpPr/>
            <p:nvPr/>
          </p:nvSpPr>
          <p:spPr>
            <a:xfrm>
              <a:off x="8128397" y="4731531"/>
              <a:ext cx="415273" cy="239134"/>
            </a:xfrm>
            <a:prstGeom prst="rtTriangl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Right Triangle 10">
              <a:extLst>
                <a:ext uri="{FF2B5EF4-FFF2-40B4-BE49-F238E27FC236}">
                  <a16:creationId xmlns:a16="http://schemas.microsoft.com/office/drawing/2014/main" id="{3C876F38-748D-33E6-8CE6-72365503C344}"/>
                </a:ext>
              </a:extLst>
            </p:cNvPr>
            <p:cNvSpPr/>
            <p:nvPr/>
          </p:nvSpPr>
          <p:spPr>
            <a:xfrm>
              <a:off x="8550020" y="4970460"/>
              <a:ext cx="977106" cy="189502"/>
            </a:xfrm>
            <a:prstGeom prst="rtTriangl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Right Triangle 11">
              <a:extLst>
                <a:ext uri="{FF2B5EF4-FFF2-40B4-BE49-F238E27FC236}">
                  <a16:creationId xmlns:a16="http://schemas.microsoft.com/office/drawing/2014/main" id="{80364F9C-DB89-2172-DAC4-9B1F42AB9E8C}"/>
                </a:ext>
              </a:extLst>
            </p:cNvPr>
            <p:cNvSpPr/>
            <p:nvPr/>
          </p:nvSpPr>
          <p:spPr>
            <a:xfrm>
              <a:off x="7621742" y="3353051"/>
              <a:ext cx="206508" cy="510819"/>
            </a:xfrm>
            <a:prstGeom prst="rtTriangl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6EF5D307-9352-BF8F-78D5-F80E3D2379EB}"/>
                </a:ext>
              </a:extLst>
            </p:cNvPr>
            <p:cNvCxnSpPr/>
            <p:nvPr/>
          </p:nvCxnSpPr>
          <p:spPr>
            <a:xfrm>
              <a:off x="7621741" y="5350577"/>
              <a:ext cx="2961314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817D51BD-5245-41C2-B06D-9F412B16F21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621741" y="2959714"/>
              <a:ext cx="1" cy="2390863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AB7130D-55BF-0A49-5254-CBE60F292F99}"/>
                </a:ext>
              </a:extLst>
            </p:cNvPr>
            <p:cNvSpPr txBox="1"/>
            <p:nvPr/>
          </p:nvSpPr>
          <p:spPr>
            <a:xfrm>
              <a:off x="7030894" y="2959714"/>
              <a:ext cx="590847" cy="3166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dirty="0"/>
                <a:t>4000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569CC6C-7B28-144E-96D6-BD3E8DC86601}"/>
                </a:ext>
              </a:extLst>
            </p:cNvPr>
            <p:cNvSpPr txBox="1"/>
            <p:nvPr/>
          </p:nvSpPr>
          <p:spPr>
            <a:xfrm>
              <a:off x="7030893" y="3513908"/>
              <a:ext cx="590847" cy="3166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dirty="0"/>
                <a:t>3000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575742E-A2A4-89E3-E6C3-E28D332C16C4}"/>
                </a:ext>
              </a:extLst>
            </p:cNvPr>
            <p:cNvSpPr txBox="1"/>
            <p:nvPr/>
          </p:nvSpPr>
          <p:spPr>
            <a:xfrm>
              <a:off x="7030893" y="4068104"/>
              <a:ext cx="590848" cy="3166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dirty="0"/>
                <a:t>2000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4938A42-9B96-9008-A4DF-A4480F50E4B1}"/>
                </a:ext>
              </a:extLst>
            </p:cNvPr>
            <p:cNvSpPr txBox="1"/>
            <p:nvPr/>
          </p:nvSpPr>
          <p:spPr>
            <a:xfrm>
              <a:off x="7030893" y="4589468"/>
              <a:ext cx="590849" cy="3166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dirty="0"/>
                <a:t>1000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846B8FE-4E0D-EE66-90DD-8BBB39BA011B}"/>
                </a:ext>
              </a:extLst>
            </p:cNvPr>
            <p:cNvSpPr txBox="1"/>
            <p:nvPr/>
          </p:nvSpPr>
          <p:spPr>
            <a:xfrm>
              <a:off x="7252628" y="5119663"/>
              <a:ext cx="29409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dirty="0"/>
                <a:t>0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0B60890-D88B-FD99-F050-715F9DBB2E77}"/>
                </a:ext>
              </a:extLst>
            </p:cNvPr>
            <p:cNvSpPr txBox="1"/>
            <p:nvPr/>
          </p:nvSpPr>
          <p:spPr>
            <a:xfrm rot="16200000">
              <a:off x="6142368" y="3851410"/>
              <a:ext cx="1518577" cy="30131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dirty="0"/>
                <a:t>Activity (MBq)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30AD9F7-E960-04C8-A615-3135DA7C12B9}"/>
                </a:ext>
              </a:extLst>
            </p:cNvPr>
            <p:cNvSpPr txBox="1"/>
            <p:nvPr/>
          </p:nvSpPr>
          <p:spPr>
            <a:xfrm>
              <a:off x="8698804" y="5373023"/>
              <a:ext cx="577405" cy="3166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dirty="0"/>
                <a:t>Time</a:t>
              </a: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9431257E-58C7-83F1-5F7E-0642AC66CEC5}"/>
                </a:ext>
              </a:extLst>
            </p:cNvPr>
            <p:cNvSpPr/>
            <p:nvPr/>
          </p:nvSpPr>
          <p:spPr>
            <a:xfrm>
              <a:off x="7577195" y="3302943"/>
              <a:ext cx="114295" cy="1152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6CF491C1-F483-7A2A-2E90-A3381811E965}"/>
                </a:ext>
              </a:extLst>
            </p:cNvPr>
            <p:cNvSpPr/>
            <p:nvPr/>
          </p:nvSpPr>
          <p:spPr>
            <a:xfrm>
              <a:off x="8492873" y="4908698"/>
              <a:ext cx="114295" cy="1152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302BCEE1-0C93-1F73-633A-8E13A16E8675}"/>
                </a:ext>
              </a:extLst>
            </p:cNvPr>
            <p:cNvSpPr/>
            <p:nvPr/>
          </p:nvSpPr>
          <p:spPr>
            <a:xfrm>
              <a:off x="9460613" y="5099311"/>
              <a:ext cx="114295" cy="1152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B875B523-D955-705E-6B29-1CCF110FE233}"/>
                </a:ext>
              </a:extLst>
            </p:cNvPr>
            <p:cNvSpPr/>
            <p:nvPr/>
          </p:nvSpPr>
          <p:spPr>
            <a:xfrm>
              <a:off x="7758506" y="3798778"/>
              <a:ext cx="114295" cy="1152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1F227DE9-1F9E-B567-9D32-54003DA8B83D}"/>
                </a:ext>
              </a:extLst>
            </p:cNvPr>
            <p:cNvSpPr/>
            <p:nvPr/>
          </p:nvSpPr>
          <p:spPr>
            <a:xfrm>
              <a:off x="8066717" y="4673930"/>
              <a:ext cx="114295" cy="1152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B65D0350-31AF-DA6E-4A91-ECBD2D3A209B}"/>
                  </a:ext>
                </a:extLst>
              </p:cNvPr>
              <p:cNvSpPr txBox="1"/>
              <p:nvPr/>
            </p:nvSpPr>
            <p:spPr>
              <a:xfrm>
                <a:off x="7530001" y="617862"/>
                <a:ext cx="36505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B65D0350-31AF-DA6E-4A91-ECBD2D3A20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0001" y="617862"/>
                <a:ext cx="365058" cy="369332"/>
              </a:xfrm>
              <a:prstGeom prst="rect">
                <a:avLst/>
              </a:prstGeom>
              <a:blipFill>
                <a:blip r:embed="rId3"/>
                <a:stretch>
                  <a:fillRect r="-5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863A7BB0-A183-A2D5-7210-1DAC482FE26F}"/>
                  </a:ext>
                </a:extLst>
              </p:cNvPr>
              <p:cNvSpPr txBox="1"/>
              <p:nvPr/>
            </p:nvSpPr>
            <p:spPr>
              <a:xfrm>
                <a:off x="7766939" y="1325298"/>
                <a:ext cx="32379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863A7BB0-A183-A2D5-7210-1DAC482FE2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6939" y="1325298"/>
                <a:ext cx="323795" cy="369332"/>
              </a:xfrm>
              <a:prstGeom prst="rect">
                <a:avLst/>
              </a:prstGeom>
              <a:blipFill>
                <a:blip r:embed="rId4"/>
                <a:stretch>
                  <a:fillRect r="-207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64EC4C26-40D1-AC7A-3416-B83EBF8356D8}"/>
                  </a:ext>
                </a:extLst>
              </p:cNvPr>
              <p:cNvSpPr txBox="1"/>
              <p:nvPr/>
            </p:nvSpPr>
            <p:spPr>
              <a:xfrm>
                <a:off x="8102159" y="2580854"/>
                <a:ext cx="36505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64EC4C26-40D1-AC7A-3416-B83EBF8356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2159" y="2580854"/>
                <a:ext cx="365058" cy="369332"/>
              </a:xfrm>
              <a:prstGeom prst="rect">
                <a:avLst/>
              </a:prstGeom>
              <a:blipFill>
                <a:blip r:embed="rId5"/>
                <a:stretch>
                  <a:fillRect r="-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010F70FC-E959-10CB-BE7E-B56532FD4F79}"/>
                  </a:ext>
                </a:extLst>
              </p:cNvPr>
              <p:cNvSpPr txBox="1"/>
              <p:nvPr/>
            </p:nvSpPr>
            <p:spPr>
              <a:xfrm>
                <a:off x="8712409" y="2887607"/>
                <a:ext cx="36505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010F70FC-E959-10CB-BE7E-B56532FD4F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2409" y="2887607"/>
                <a:ext cx="365058" cy="369332"/>
              </a:xfrm>
              <a:prstGeom prst="rect">
                <a:avLst/>
              </a:prstGeom>
              <a:blipFill>
                <a:blip r:embed="rId6"/>
                <a:stretch>
                  <a:fillRect r="-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D03BF5C4-BDAB-E315-7A12-29C87BA6FF94}"/>
                  </a:ext>
                </a:extLst>
              </p:cNvPr>
              <p:cNvSpPr txBox="1"/>
              <p:nvPr/>
            </p:nvSpPr>
            <p:spPr>
              <a:xfrm>
                <a:off x="9939621" y="3163815"/>
                <a:ext cx="365058" cy="3915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𝑓𝑖𝑛𝑎𝑙</m:t>
                          </m:r>
                        </m:sub>
                      </m:sSub>
                    </m:oMath>
                  </m:oMathPara>
                </a14:m>
                <a:endParaRPr lang="en-GB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D03BF5C4-BDAB-E315-7A12-29C87BA6FF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39621" y="3163815"/>
                <a:ext cx="365058" cy="391582"/>
              </a:xfrm>
              <a:prstGeom prst="rect">
                <a:avLst/>
              </a:prstGeom>
              <a:blipFill>
                <a:blip r:embed="rId7"/>
                <a:stretch>
                  <a:fillRect r="-101695" b="-9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869781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88784-E6BB-A12A-8224-A53ABF476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8989E-4DC5-B54D-80F2-627C27767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Getting to Dose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678C9E3-B498-BB7A-26CB-60FE4F705CE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825625"/>
                <a:ext cx="11282083" cy="4550709"/>
              </a:xfrm>
            </p:spPr>
            <p:txBody>
              <a:bodyPr>
                <a:normAutofit/>
              </a:bodyPr>
              <a:lstStyle/>
              <a:p>
                <a:pPr marL="0" indent="0">
                  <a:spcAft>
                    <a:spcPts val="1000"/>
                  </a:spcAft>
                  <a:buNone/>
                </a:pPr>
                <a:r>
                  <a:rPr lang="en-US" sz="3600" b="1" dirty="0"/>
                  <a:t>MIRD S-Factor</a:t>
                </a:r>
              </a:p>
              <a:p>
                <a:r>
                  <a:rPr lang="en-US" dirty="0"/>
                  <a:t>Modelled for newborn, 1y, 5y and adult (Snyder 1975)</a:t>
                </a:r>
              </a:p>
              <a:p>
                <a:endParaRPr lang="en-US" dirty="0"/>
              </a:p>
              <a:p>
                <a:r>
                  <a:rPr lang="en-US" dirty="0"/>
                  <a:t>Can fit these to model S-Factor vs weight (Buckley 2009):</a:t>
                </a:r>
                <a:endParaRPr lang="en-US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←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𝑤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1.34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sSup>
                            <m:sSup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−4</m:t>
                              </m:r>
                            </m:sup>
                          </m:sSup>
                        </m:e>
                      </m:d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𝑊</m:t>
                          </m:r>
                        </m:e>
                        <m:sup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−0.921</m:t>
                          </m:r>
                        </m:sup>
                      </m:sSup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 </m:t>
                      </m:r>
                      <m:f>
                        <m:fPr>
                          <m:type m:val="lin"/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𝐺𝑦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𝑀𝐵𝑞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h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Where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en-US" dirty="0"/>
                  <a:t> is patient weight, measured in kg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678C9E3-B498-BB7A-26CB-60FE4F705CE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825625"/>
                <a:ext cx="11282083" cy="4550709"/>
              </a:xfrm>
              <a:blipFill>
                <a:blip r:embed="rId2"/>
                <a:stretch>
                  <a:fillRect l="-1621" t="-321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565865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511600-1070-8356-73EF-8869B7091D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976B93-E9B2-2307-4B9F-5C44BD398D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Getting to Dose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2BF599-5E06-3DEA-EC42-52380C194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0825" y="1584325"/>
            <a:ext cx="11282083" cy="4550709"/>
          </a:xfrm>
        </p:spPr>
        <p:txBody>
          <a:bodyPr>
            <a:normAutofit/>
          </a:bodyPr>
          <a:lstStyle/>
          <a:p>
            <a:pPr marL="0" indent="0">
              <a:spcAft>
                <a:spcPts val="1000"/>
              </a:spcAft>
              <a:buNone/>
            </a:pPr>
            <a:r>
              <a:rPr lang="en-US" sz="3600" b="1" dirty="0"/>
              <a:t>Some Complications</a:t>
            </a:r>
          </a:p>
        </p:txBody>
      </p:sp>
      <p:graphicFrame>
        <p:nvGraphicFramePr>
          <p:cNvPr id="27" name="Chart 26">
            <a:extLst>
              <a:ext uri="{FF2B5EF4-FFF2-40B4-BE49-F238E27FC236}">
                <a16:creationId xmlns:a16="http://schemas.microsoft.com/office/drawing/2014/main" id="{B5304AEB-BB5C-0E13-EA44-9D9C187FA1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00281985"/>
              </p:ext>
            </p:extLst>
          </p:nvPr>
        </p:nvGraphicFramePr>
        <p:xfrm>
          <a:off x="463352" y="2273300"/>
          <a:ext cx="5619020" cy="4584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9" name="Chart 28">
            <a:extLst>
              <a:ext uri="{FF2B5EF4-FFF2-40B4-BE49-F238E27FC236}">
                <a16:creationId xmlns:a16="http://schemas.microsoft.com/office/drawing/2014/main" id="{0569A62E-4112-9707-0740-D9B7F921EAE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55995013"/>
              </p:ext>
            </p:extLst>
          </p:nvPr>
        </p:nvGraphicFramePr>
        <p:xfrm>
          <a:off x="6082372" y="2362200"/>
          <a:ext cx="5977770" cy="4584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05256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8A76CF-9927-F7B9-D99F-BE381F0E49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83441-D04D-25F3-8E7C-B02D1DE82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With Thanks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ABF190B-F7D8-2B23-F2AC-8CD7FC1A3CDE}"/>
              </a:ext>
            </a:extLst>
          </p:cNvPr>
          <p:cNvSpPr txBox="1">
            <a:spLocks/>
          </p:cNvSpPr>
          <p:nvPr/>
        </p:nvSpPr>
        <p:spPr>
          <a:xfrm>
            <a:off x="838200" y="1477208"/>
            <a:ext cx="10655300" cy="45933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000"/>
              </a:spcBef>
            </a:pPr>
            <a:r>
              <a:rPr lang="en-GB" sz="2400" dirty="0">
                <a:solidFill>
                  <a:schemeClr val="tx1"/>
                </a:solidFill>
              </a:rPr>
              <a:t>Jill Tipping 		(The Christie)</a:t>
            </a:r>
          </a:p>
          <a:p>
            <a:pPr>
              <a:spcBef>
                <a:spcPts val="1000"/>
              </a:spcBef>
            </a:pPr>
            <a:r>
              <a:rPr lang="en-GB" sz="2400" dirty="0">
                <a:solidFill>
                  <a:schemeClr val="tx1"/>
                </a:solidFill>
              </a:rPr>
              <a:t>Sarah Heard 		(Addenbrooke’s Hospital)</a:t>
            </a:r>
          </a:p>
          <a:p>
            <a:pPr>
              <a:spcBef>
                <a:spcPts val="1000"/>
              </a:spcBef>
            </a:pPr>
            <a:r>
              <a:rPr lang="en-GB" sz="2400" dirty="0">
                <a:solidFill>
                  <a:schemeClr val="tx1"/>
                </a:solidFill>
              </a:rPr>
              <a:t>Jon Gear		(The Royal Marsden Hospital)</a:t>
            </a:r>
          </a:p>
          <a:p>
            <a:pPr>
              <a:spcBef>
                <a:spcPts val="1000"/>
              </a:spcBef>
            </a:pPr>
            <a:r>
              <a:rPr lang="en-GB" sz="2400" dirty="0">
                <a:solidFill>
                  <a:schemeClr val="tx1"/>
                </a:solidFill>
              </a:rPr>
              <a:t>Bruno Rojas		(The Royal Marsden Hospital)</a:t>
            </a:r>
          </a:p>
          <a:p>
            <a:pPr>
              <a:spcBef>
                <a:spcPts val="1000"/>
              </a:spcBef>
            </a:pPr>
            <a:endParaRPr lang="en-GB" sz="2400" dirty="0">
              <a:solidFill>
                <a:schemeClr val="tx1"/>
              </a:solidFill>
            </a:endParaRPr>
          </a:p>
          <a:p>
            <a:pPr>
              <a:spcBef>
                <a:spcPts val="1000"/>
              </a:spcBef>
            </a:pPr>
            <a:r>
              <a:rPr lang="en-GB" sz="2400" dirty="0">
                <a:solidFill>
                  <a:schemeClr val="tx1"/>
                </a:solidFill>
              </a:rPr>
              <a:t>Michael Gornall	(Kings College Hospital)		</a:t>
            </a:r>
          </a:p>
          <a:p>
            <a:pPr>
              <a:spcBef>
                <a:spcPts val="1000"/>
              </a:spcBef>
            </a:pPr>
            <a:endParaRPr lang="en-GB" sz="2400" dirty="0">
              <a:solidFill>
                <a:schemeClr val="tx1"/>
              </a:solidFill>
            </a:endParaRPr>
          </a:p>
          <a:p>
            <a:pPr>
              <a:spcBef>
                <a:spcPts val="1000"/>
              </a:spcBef>
            </a:pPr>
            <a:r>
              <a:rPr lang="en-GB" sz="2400" dirty="0">
                <a:solidFill>
                  <a:schemeClr val="tx1"/>
                </a:solidFill>
              </a:rPr>
              <a:t>Matt Aldridge		(Kings College Hospital)</a:t>
            </a:r>
          </a:p>
          <a:p>
            <a:pPr>
              <a:spcBef>
                <a:spcPts val="1000"/>
              </a:spcBef>
            </a:pPr>
            <a:r>
              <a:rPr lang="en-GB" sz="2400" dirty="0">
                <a:solidFill>
                  <a:schemeClr val="tx1"/>
                </a:solidFill>
              </a:rPr>
              <a:t>Colin Brown		(</a:t>
            </a:r>
            <a:r>
              <a:rPr lang="en-GB" sz="2400" dirty="0" err="1">
                <a:solidFill>
                  <a:schemeClr val="tx1"/>
                </a:solidFill>
              </a:rPr>
              <a:t>Gartnavel</a:t>
            </a:r>
            <a:r>
              <a:rPr lang="en-GB" sz="2400" dirty="0">
                <a:solidFill>
                  <a:schemeClr val="tx1"/>
                </a:solidFill>
              </a:rPr>
              <a:t> General Hospital, Glasgow)</a:t>
            </a:r>
          </a:p>
        </p:txBody>
      </p:sp>
    </p:spTree>
    <p:extLst>
      <p:ext uri="{BB962C8B-B14F-4D97-AF65-F5344CB8AC3E}">
        <p14:creationId xmlns:p14="http://schemas.microsoft.com/office/powerpoint/2010/main" val="948587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7779A3-A7EC-D128-690A-63FAC255E0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06983B-2F35-2840-7304-C129FD81A8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Key References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49A6820B-47A6-B321-930F-D3EB7866C586}"/>
              </a:ext>
            </a:extLst>
          </p:cNvPr>
          <p:cNvSpPr txBox="1">
            <a:spLocks/>
          </p:cNvSpPr>
          <p:nvPr/>
        </p:nvSpPr>
        <p:spPr>
          <a:xfrm>
            <a:off x="266700" y="1477208"/>
            <a:ext cx="11785600" cy="52410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dirty="0">
                <a:solidFill>
                  <a:schemeClr val="tx1"/>
                </a:solidFill>
              </a:rPr>
              <a:t>EANM Dosimetry Committee series on standard operational procedures for internal dosimetry for 131I </a:t>
            </a:r>
            <a:r>
              <a:rPr lang="en-GB" sz="2400" dirty="0" err="1">
                <a:solidFill>
                  <a:schemeClr val="tx1"/>
                </a:solidFill>
              </a:rPr>
              <a:t>mIBG</a:t>
            </a:r>
            <a:r>
              <a:rPr lang="en-GB" sz="2400" dirty="0">
                <a:solidFill>
                  <a:schemeClr val="tx1"/>
                </a:solidFill>
              </a:rPr>
              <a:t> treatment of neuroendocrine tumours, Gear et al, 2020</a:t>
            </a:r>
          </a:p>
          <a:p>
            <a:endParaRPr lang="en-GB" sz="2400" dirty="0">
              <a:solidFill>
                <a:schemeClr val="tx1"/>
              </a:solidFill>
            </a:endParaRPr>
          </a:p>
          <a:p>
            <a:r>
              <a:rPr lang="en-GB" sz="2400" dirty="0">
                <a:solidFill>
                  <a:schemeClr val="tx1"/>
                </a:solidFill>
              </a:rPr>
              <a:t>EANM Dosimetry Committee guidelines for bone marrow and whole-body dosimetry, </a:t>
            </a:r>
            <a:r>
              <a:rPr lang="en-GB" sz="2400" dirty="0" err="1">
                <a:solidFill>
                  <a:schemeClr val="tx1"/>
                </a:solidFill>
              </a:rPr>
              <a:t>Hindorf</a:t>
            </a:r>
            <a:r>
              <a:rPr lang="en-GB" sz="2400" dirty="0">
                <a:solidFill>
                  <a:schemeClr val="tx1"/>
                </a:solidFill>
              </a:rPr>
              <a:t> </a:t>
            </a:r>
            <a:r>
              <a:rPr lang="en-GB" sz="2400" i="1" dirty="0">
                <a:solidFill>
                  <a:schemeClr val="tx1"/>
                </a:solidFill>
              </a:rPr>
              <a:t>et al</a:t>
            </a:r>
            <a:r>
              <a:rPr lang="en-GB" sz="2400" dirty="0">
                <a:solidFill>
                  <a:schemeClr val="tx1"/>
                </a:solidFill>
              </a:rPr>
              <a:t>, 2010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tx1"/>
              </a:solidFill>
            </a:endParaRPr>
          </a:p>
          <a:p>
            <a:r>
              <a:rPr lang="en-GB" sz="2400" dirty="0">
                <a:solidFill>
                  <a:schemeClr val="tx1"/>
                </a:solidFill>
              </a:rPr>
              <a:t>Dosimetry and thyroid cancer, Lassman </a:t>
            </a:r>
            <a:r>
              <a:rPr lang="en-GB" sz="2400" i="1" dirty="0">
                <a:solidFill>
                  <a:schemeClr val="tx1"/>
                </a:solidFill>
              </a:rPr>
              <a:t>et al</a:t>
            </a:r>
            <a:r>
              <a:rPr lang="en-GB" sz="2400" dirty="0">
                <a:solidFill>
                  <a:schemeClr val="tx1"/>
                </a:solidFill>
              </a:rPr>
              <a:t>, 2010</a:t>
            </a:r>
          </a:p>
          <a:p>
            <a:endParaRPr lang="en-GB" sz="2400" dirty="0">
              <a:solidFill>
                <a:schemeClr val="tx1"/>
              </a:solidFill>
            </a:endParaRPr>
          </a:p>
          <a:p>
            <a:r>
              <a:rPr lang="en-GB" sz="2400" dirty="0">
                <a:solidFill>
                  <a:schemeClr val="tx1"/>
                </a:solidFill>
              </a:rPr>
              <a:t>EANM Dosimetry Committee series on standard operational procedures for pre-therapeutic dosimetry, Lassman </a:t>
            </a:r>
            <a:r>
              <a:rPr lang="en-GB" sz="2400" i="1" dirty="0">
                <a:solidFill>
                  <a:schemeClr val="tx1"/>
                </a:solidFill>
              </a:rPr>
              <a:t>et al</a:t>
            </a:r>
            <a:r>
              <a:rPr lang="en-GB" sz="2400" dirty="0">
                <a:solidFill>
                  <a:schemeClr val="tx1"/>
                </a:solidFill>
              </a:rPr>
              <a:t>, 2008</a:t>
            </a:r>
          </a:p>
          <a:p>
            <a:endParaRPr lang="en-GB" sz="2400" dirty="0">
              <a:solidFill>
                <a:schemeClr val="tx1"/>
              </a:solidFill>
            </a:endParaRPr>
          </a:p>
          <a:p>
            <a:r>
              <a:rPr lang="en-GB" sz="2400" dirty="0">
                <a:solidFill>
                  <a:schemeClr val="tx1"/>
                </a:solidFill>
              </a:rPr>
              <a:t>Correlation of </a:t>
            </a:r>
            <a:r>
              <a:rPr lang="en-GB" sz="2400" dirty="0" err="1">
                <a:solidFill>
                  <a:schemeClr val="tx1"/>
                </a:solidFill>
              </a:rPr>
              <a:t>tumor</a:t>
            </a:r>
            <a:r>
              <a:rPr lang="en-GB" sz="2400" dirty="0">
                <a:solidFill>
                  <a:schemeClr val="tx1"/>
                </a:solidFill>
              </a:rPr>
              <a:t> and whole-body dosimetry with </a:t>
            </a:r>
            <a:r>
              <a:rPr lang="en-GB" sz="2400" dirty="0" err="1">
                <a:solidFill>
                  <a:schemeClr val="tx1"/>
                </a:solidFill>
              </a:rPr>
              <a:t>tumor</a:t>
            </a:r>
            <a:r>
              <a:rPr lang="en-GB" sz="2400" dirty="0">
                <a:solidFill>
                  <a:schemeClr val="tx1"/>
                </a:solidFill>
              </a:rPr>
              <a:t> response and toxicity in refractory neuroblastoma treated with (131)I-MIBG, </a:t>
            </a:r>
            <a:r>
              <a:rPr lang="en-GB" sz="2400" dirty="0" err="1">
                <a:solidFill>
                  <a:schemeClr val="tx1"/>
                </a:solidFill>
              </a:rPr>
              <a:t>Matthay</a:t>
            </a:r>
            <a:r>
              <a:rPr lang="en-GB" sz="2400" dirty="0">
                <a:solidFill>
                  <a:schemeClr val="tx1"/>
                </a:solidFill>
              </a:rPr>
              <a:t> et al 2001</a:t>
            </a:r>
          </a:p>
        </p:txBody>
      </p:sp>
    </p:spTree>
    <p:extLst>
      <p:ext uri="{BB962C8B-B14F-4D97-AF65-F5344CB8AC3E}">
        <p14:creationId xmlns:p14="http://schemas.microsoft.com/office/powerpoint/2010/main" val="10430177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9466C1-9B3D-CCB3-0119-8A28DBA6FD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560C6-C9F4-DF58-FA6B-3EADC3421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Workshop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97E30C4D-A587-850D-97DF-2259E325AC9F}"/>
              </a:ext>
            </a:extLst>
          </p:cNvPr>
          <p:cNvSpPr txBox="1">
            <a:spLocks/>
          </p:cNvSpPr>
          <p:nvPr/>
        </p:nvSpPr>
        <p:spPr>
          <a:xfrm>
            <a:off x="838200" y="1477208"/>
            <a:ext cx="10845800" cy="50156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000"/>
              </a:spcBef>
            </a:pPr>
            <a:r>
              <a:rPr lang="en-GB" sz="2400" dirty="0">
                <a:solidFill>
                  <a:schemeClr val="tx1"/>
                </a:solidFill>
              </a:rPr>
              <a:t>Case 1a. 	“Good data” Many points</a:t>
            </a:r>
          </a:p>
          <a:p>
            <a:pPr>
              <a:spcBef>
                <a:spcPts val="1000"/>
              </a:spcBef>
            </a:pPr>
            <a:r>
              <a:rPr lang="en-GB" sz="2400" dirty="0">
                <a:solidFill>
                  <a:schemeClr val="tx1"/>
                </a:solidFill>
              </a:rPr>
              <a:t>Case 1b. 	“Good data” 24hr data</a:t>
            </a:r>
          </a:p>
          <a:p>
            <a:pPr>
              <a:spcBef>
                <a:spcPts val="1000"/>
              </a:spcBef>
            </a:pPr>
            <a:r>
              <a:rPr lang="en-GB" sz="2400" dirty="0">
                <a:solidFill>
                  <a:schemeClr val="tx1"/>
                </a:solidFill>
              </a:rPr>
              <a:t>Case 2a. 	“Good data” Many points</a:t>
            </a:r>
          </a:p>
          <a:p>
            <a:pPr>
              <a:spcBef>
                <a:spcPts val="1000"/>
              </a:spcBef>
            </a:pPr>
            <a:r>
              <a:rPr lang="en-GB" sz="2400" dirty="0">
                <a:solidFill>
                  <a:schemeClr val="tx1"/>
                </a:solidFill>
              </a:rPr>
              <a:t>Case 2b. 	“Good data” 24hr data</a:t>
            </a:r>
          </a:p>
          <a:p>
            <a:pPr>
              <a:spcBef>
                <a:spcPts val="1000"/>
              </a:spcBef>
            </a:pPr>
            <a:r>
              <a:rPr lang="en-GB" sz="2400" dirty="0">
                <a:solidFill>
                  <a:schemeClr val="tx1"/>
                </a:solidFill>
              </a:rPr>
              <a:t>Case 3a. 	Wobbly data</a:t>
            </a:r>
          </a:p>
          <a:p>
            <a:pPr>
              <a:spcBef>
                <a:spcPts val="1000"/>
              </a:spcBef>
            </a:pPr>
            <a:r>
              <a:rPr lang="en-GB" sz="2400" dirty="0">
                <a:solidFill>
                  <a:schemeClr val="tx1"/>
                </a:solidFill>
              </a:rPr>
              <a:t>Case 3b. 	Wobbly data, excluded points</a:t>
            </a:r>
          </a:p>
          <a:p>
            <a:pPr>
              <a:spcBef>
                <a:spcPts val="1000"/>
              </a:spcBef>
            </a:pPr>
            <a:r>
              <a:rPr lang="en-GB" sz="2400" dirty="0">
                <a:solidFill>
                  <a:schemeClr val="tx1"/>
                </a:solidFill>
              </a:rPr>
              <a:t>Case 3c. 	Wobbly data 24hr only	</a:t>
            </a:r>
          </a:p>
          <a:p>
            <a:pPr>
              <a:spcBef>
                <a:spcPts val="1000"/>
              </a:spcBef>
            </a:pPr>
            <a:r>
              <a:rPr lang="en-GB" sz="2400" dirty="0">
                <a:solidFill>
                  <a:schemeClr val="tx1"/>
                </a:solidFill>
              </a:rPr>
              <a:t>Case 4a. 	Redistribution</a:t>
            </a:r>
          </a:p>
          <a:p>
            <a:pPr>
              <a:spcBef>
                <a:spcPts val="1000"/>
              </a:spcBef>
            </a:pPr>
            <a:r>
              <a:rPr lang="en-GB" sz="2400" dirty="0">
                <a:solidFill>
                  <a:schemeClr val="tx1"/>
                </a:solidFill>
              </a:rPr>
              <a:t>Case 4b. 	Redistribution peak adjust </a:t>
            </a:r>
          </a:p>
          <a:p>
            <a:pPr>
              <a:spcBef>
                <a:spcPts val="1000"/>
              </a:spcBef>
            </a:pPr>
            <a:r>
              <a:rPr lang="en-GB" sz="2400" dirty="0">
                <a:solidFill>
                  <a:schemeClr val="tx1"/>
                </a:solidFill>
              </a:rPr>
              <a:t>Case 5. 	I-123 to I -131 dose calculation.</a:t>
            </a:r>
          </a:p>
        </p:txBody>
      </p:sp>
    </p:spTree>
    <p:extLst>
      <p:ext uri="{BB962C8B-B14F-4D97-AF65-F5344CB8AC3E}">
        <p14:creationId xmlns:p14="http://schemas.microsoft.com/office/powerpoint/2010/main" val="18720945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595059-08D8-758A-C3CC-424681E7F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Why Wholebody Dose?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75436B-51E9-DCC1-FE6D-5E1BF569DC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Correlates with blood dose</a:t>
            </a:r>
          </a:p>
          <a:p>
            <a:pPr lvl="1"/>
            <a:r>
              <a:rPr lang="en-GB" dirty="0">
                <a:sym typeface="Wingdings" panose="05000000000000000000" pitchFamily="2" charset="2"/>
              </a:rPr>
              <a:t>Which correlates with bone marrow dose</a:t>
            </a:r>
          </a:p>
          <a:p>
            <a:pPr lvl="1"/>
            <a:r>
              <a:rPr lang="en-GB" dirty="0">
                <a:sym typeface="Wingdings" panose="05000000000000000000" pitchFamily="2" charset="2"/>
              </a:rPr>
              <a:t>Which correlates with </a:t>
            </a:r>
            <a:r>
              <a:rPr lang="en-GB" dirty="0" err="1">
                <a:sym typeface="Wingdings" panose="05000000000000000000" pitchFamily="2" charset="2"/>
              </a:rPr>
              <a:t>haemotoxicity</a:t>
            </a:r>
            <a:endParaRPr lang="en-GB" dirty="0">
              <a:sym typeface="Wingdings" panose="05000000000000000000" pitchFamily="2" charset="2"/>
            </a:endParaRPr>
          </a:p>
          <a:p>
            <a:pPr lvl="1"/>
            <a:r>
              <a:rPr lang="en-GB" dirty="0">
                <a:sym typeface="Wingdings" panose="05000000000000000000" pitchFamily="2" charset="2"/>
              </a:rPr>
              <a:t>Which is the dose limiting acute toxicity for Iodine-131</a:t>
            </a:r>
          </a:p>
          <a:p>
            <a:pPr marL="457200" lvl="1" indent="0">
              <a:buNone/>
            </a:pPr>
            <a:endParaRPr lang="en-GB" dirty="0">
              <a:sym typeface="Wingdings" panose="05000000000000000000" pitchFamily="2" charset="2"/>
            </a:endParaRPr>
          </a:p>
          <a:p>
            <a:r>
              <a:rPr lang="en-GB" dirty="0">
                <a:sym typeface="Wingdings" panose="05000000000000000000" pitchFamily="2" charset="2"/>
              </a:rPr>
              <a:t>Allows standardisation based on toxicity</a:t>
            </a:r>
          </a:p>
          <a:p>
            <a:pPr lvl="1"/>
            <a:r>
              <a:rPr lang="en-GB" dirty="0">
                <a:sym typeface="Wingdings" panose="05000000000000000000" pitchFamily="2" charset="2"/>
              </a:rPr>
              <a:t>No </a:t>
            </a:r>
            <a:r>
              <a:rPr lang="en-GB" dirty="0" err="1">
                <a:sym typeface="Wingdings" panose="05000000000000000000" pitchFamily="2" charset="2"/>
              </a:rPr>
              <a:t>haemotoxicity</a:t>
            </a:r>
            <a:r>
              <a:rPr lang="en-GB" dirty="0">
                <a:sym typeface="Wingdings" panose="05000000000000000000" pitchFamily="2" charset="2"/>
              </a:rPr>
              <a:t> up to 2Gy</a:t>
            </a:r>
          </a:p>
          <a:p>
            <a:pPr lvl="1"/>
            <a:r>
              <a:rPr lang="en-GB" dirty="0">
                <a:sym typeface="Wingdings" panose="05000000000000000000" pitchFamily="2" charset="2"/>
              </a:rPr>
              <a:t>Stem cell transplant required at 4Gy</a:t>
            </a:r>
          </a:p>
          <a:p>
            <a:pPr lvl="1"/>
            <a:endParaRPr lang="en-GB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GB" b="1" dirty="0">
                <a:sym typeface="Wingdings" panose="05000000000000000000" pitchFamily="2" charset="2"/>
              </a:rPr>
              <a:t> Reliable patient management</a:t>
            </a:r>
          </a:p>
        </p:txBody>
      </p:sp>
    </p:spTree>
    <p:extLst>
      <p:ext uri="{BB962C8B-B14F-4D97-AF65-F5344CB8AC3E}">
        <p14:creationId xmlns:p14="http://schemas.microsoft.com/office/powerpoint/2010/main" val="33578171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52A00C-AD9D-074F-D3D7-5F17C4E563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7DA33-F926-2716-ED57-6A43FD051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Why Wholebody Dose?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32607B-4BF3-96DD-3483-9B14A73A66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147" y="1825625"/>
            <a:ext cx="10515600" cy="4351338"/>
          </a:xfrm>
        </p:spPr>
        <p:txBody>
          <a:bodyPr>
            <a:normAutofit/>
          </a:bodyPr>
          <a:lstStyle/>
          <a:p>
            <a:r>
              <a:rPr lang="en-GB" dirty="0"/>
              <a:t>Straightforward to measure</a:t>
            </a:r>
          </a:p>
          <a:p>
            <a:pPr lvl="1"/>
            <a:r>
              <a:rPr lang="en-GB" dirty="0"/>
              <a:t>You’re probably already </a:t>
            </a:r>
            <a:br>
              <a:rPr lang="en-GB" dirty="0"/>
            </a:br>
            <a:r>
              <a:rPr lang="en-GB" dirty="0"/>
              <a:t>gathering it for discharge</a:t>
            </a:r>
          </a:p>
          <a:p>
            <a:endParaRPr lang="en-GB" dirty="0"/>
          </a:p>
          <a:p>
            <a:r>
              <a:rPr lang="en-GB" dirty="0"/>
              <a:t>~Straightforward to calculate</a:t>
            </a:r>
          </a:p>
          <a:p>
            <a:pPr lvl="1"/>
            <a:r>
              <a:rPr lang="en-GB" dirty="0"/>
              <a:t>Single excretion curve</a:t>
            </a:r>
          </a:p>
          <a:p>
            <a:pPr lvl="1"/>
            <a:r>
              <a:rPr lang="en-GB" dirty="0"/>
              <a:t>Single weight-based S-Factor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12A0E5C-B708-29F0-A958-C127E55F627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71345" y="1545073"/>
            <a:ext cx="6813846" cy="4912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5587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AA0C7E-BC2B-FD88-238C-892979EB59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06AAB2-DEB5-62FB-99CC-63ABD6EA4A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Why Wholebody Dose?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65BFFB-C91E-B34D-0EA2-C0B820C60D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Fixed-activity and weight-based are </a:t>
            </a:r>
            <a:r>
              <a:rPr lang="en-GB" b="1" u="sng" dirty="0"/>
              <a:t>not</a:t>
            </a:r>
            <a:r>
              <a:rPr lang="en-GB" dirty="0"/>
              <a:t> good enough</a:t>
            </a:r>
          </a:p>
          <a:p>
            <a:endParaRPr lang="en-GB" b="1" dirty="0"/>
          </a:p>
          <a:p>
            <a:pPr marL="0" indent="0">
              <a:buNone/>
            </a:pPr>
            <a:endParaRPr lang="en-GB" b="1" dirty="0"/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EFED7903-A62B-97FA-AF8D-D81F670ECB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/>
          <a:srcRect l="2021" t="2159" r="2264" b="2869"/>
          <a:stretch/>
        </p:blipFill>
        <p:spPr bwMode="auto">
          <a:xfrm>
            <a:off x="838200" y="2365544"/>
            <a:ext cx="6368717" cy="4492456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462C984-A209-66C7-90A0-220FE3098E31}"/>
              </a:ext>
            </a:extLst>
          </p:cNvPr>
          <p:cNvSpPr txBox="1"/>
          <p:nvPr/>
        </p:nvSpPr>
        <p:spPr>
          <a:xfrm>
            <a:off x="7624306" y="2967334"/>
            <a:ext cx="360343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>
                <a:sym typeface="Wingdings" panose="05000000000000000000" pitchFamily="2" charset="2"/>
              </a:rPr>
              <a:t>Fixed 3700MBq:</a:t>
            </a:r>
          </a:p>
          <a:p>
            <a:pPr lvl="1"/>
            <a:r>
              <a:rPr lang="en-GB" sz="2800" dirty="0">
                <a:sym typeface="Wingdings" panose="05000000000000000000" pitchFamily="2" charset="2"/>
              </a:rPr>
              <a:t> 0.13 - 0.39 Gy</a:t>
            </a:r>
          </a:p>
          <a:p>
            <a:pPr marL="914400" lvl="1" indent="-457200">
              <a:buFont typeface="Wingdings" panose="05000000000000000000" pitchFamily="2" charset="2"/>
              <a:buChar char="à"/>
            </a:pPr>
            <a:r>
              <a:rPr lang="en-GB" sz="2800" b="1" dirty="0">
                <a:solidFill>
                  <a:schemeClr val="accent2"/>
                </a:solidFill>
                <a:sym typeface="Wingdings" panose="05000000000000000000" pitchFamily="2" charset="2"/>
              </a:rPr>
              <a:t>Factor of x3</a:t>
            </a:r>
          </a:p>
        </p:txBody>
      </p:sp>
      <p:sp>
        <p:nvSpPr>
          <p:cNvPr id="6" name="Text Box 6">
            <a:extLst>
              <a:ext uri="{FF2B5EF4-FFF2-40B4-BE49-F238E27FC236}">
                <a16:creationId xmlns:a16="http://schemas.microsoft.com/office/drawing/2014/main" id="{9E21A4A9-4E07-8AAD-EA4C-96242F855F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373" y="3198167"/>
            <a:ext cx="2659702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400" dirty="0">
                <a:solidFill>
                  <a:srgbClr val="339933"/>
                </a:solidFill>
              </a:rPr>
              <a:t>1.06x10</a:t>
            </a:r>
            <a:r>
              <a:rPr lang="en-GB" sz="2400" baseline="30000" dirty="0">
                <a:solidFill>
                  <a:srgbClr val="339933"/>
                </a:solidFill>
              </a:rPr>
              <a:t>-4</a:t>
            </a:r>
            <a:r>
              <a:rPr lang="en-GB" sz="2400" dirty="0">
                <a:solidFill>
                  <a:srgbClr val="339933"/>
                </a:solidFill>
              </a:rPr>
              <a:t> Gy/MBq</a:t>
            </a:r>
          </a:p>
        </p:txBody>
      </p:sp>
      <p:sp>
        <p:nvSpPr>
          <p:cNvPr id="21" name="Text Box 6">
            <a:extLst>
              <a:ext uri="{FF2B5EF4-FFF2-40B4-BE49-F238E27FC236}">
                <a16:creationId xmlns:a16="http://schemas.microsoft.com/office/drawing/2014/main" id="{A6961FE3-9FF0-51B0-7B15-3DDFF392BD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6657" y="5163259"/>
            <a:ext cx="2659702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400" dirty="0">
                <a:solidFill>
                  <a:srgbClr val="FF3300"/>
                </a:solidFill>
              </a:rPr>
              <a:t>0.35x10</a:t>
            </a:r>
            <a:r>
              <a:rPr lang="en-GB" sz="2400" baseline="30000" dirty="0">
                <a:solidFill>
                  <a:srgbClr val="FF3300"/>
                </a:solidFill>
              </a:rPr>
              <a:t>-4</a:t>
            </a:r>
            <a:r>
              <a:rPr lang="en-GB" sz="2400" dirty="0">
                <a:solidFill>
                  <a:srgbClr val="FF3300"/>
                </a:solidFill>
              </a:rPr>
              <a:t> Gy/MBq</a:t>
            </a:r>
          </a:p>
        </p:txBody>
      </p:sp>
    </p:spTree>
    <p:extLst>
      <p:ext uri="{BB962C8B-B14F-4D97-AF65-F5344CB8AC3E}">
        <p14:creationId xmlns:p14="http://schemas.microsoft.com/office/powerpoint/2010/main" val="12505976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4" name="Picture 4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1422720" y="295200"/>
            <a:ext cx="9188640" cy="5798520"/>
          </a:xfrm>
          <a:prstGeom prst="rect">
            <a:avLst/>
          </a:prstGeom>
          <a:ln w="0">
            <a:noFill/>
          </a:ln>
        </p:spPr>
      </p:pic>
      <p:sp>
        <p:nvSpPr>
          <p:cNvPr id="345" name="TextBox 3"/>
          <p:cNvSpPr/>
          <p:nvPr/>
        </p:nvSpPr>
        <p:spPr>
          <a:xfrm>
            <a:off x="2862720" y="591840"/>
            <a:ext cx="4156200" cy="1095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n-GB" sz="2200" b="1" strike="noStrike" spc="-1">
                <a:solidFill>
                  <a:srgbClr val="000000"/>
                </a:solidFill>
                <a:latin typeface="Arial"/>
                <a:ea typeface="DejaVu Sans"/>
              </a:rPr>
              <a:t>Correlation of administered activity of </a:t>
            </a:r>
            <a:r>
              <a:rPr lang="en-GB" sz="2200" b="1" strike="noStrike" spc="-1" baseline="33000">
                <a:solidFill>
                  <a:srgbClr val="000000"/>
                </a:solidFill>
                <a:latin typeface="Arial"/>
                <a:ea typeface="DejaVu Sans"/>
              </a:rPr>
              <a:t>131</a:t>
            </a:r>
            <a:r>
              <a:rPr lang="en-GB" sz="2200" b="1" strike="noStrike" spc="-1">
                <a:solidFill>
                  <a:srgbClr val="000000"/>
                </a:solidFill>
                <a:latin typeface="Arial"/>
                <a:ea typeface="DejaVu Sans"/>
              </a:rPr>
              <a:t>I-mIBG/kg and wholebody radiation dose </a:t>
            </a:r>
            <a:endParaRPr lang="en-GB" sz="2200" b="0" strike="noStrike" spc="-1">
              <a:latin typeface="Arial"/>
            </a:endParaRPr>
          </a:p>
        </p:txBody>
      </p:sp>
      <p:sp>
        <p:nvSpPr>
          <p:cNvPr id="346" name="Text Box 3"/>
          <p:cNvSpPr/>
          <p:nvPr/>
        </p:nvSpPr>
        <p:spPr>
          <a:xfrm>
            <a:off x="3328560" y="6188040"/>
            <a:ext cx="5033160" cy="606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tabLst>
                <a:tab pos="723960" algn="l"/>
                <a:tab pos="1447920" algn="l"/>
                <a:tab pos="2171880" algn="l"/>
                <a:tab pos="2895480" algn="l"/>
                <a:tab pos="3619440" algn="l"/>
                <a:tab pos="4343400" algn="l"/>
                <a:tab pos="5067360" algn="l"/>
                <a:tab pos="5791320" algn="l"/>
                <a:tab pos="6515280" algn="l"/>
                <a:tab pos="7238880" algn="l"/>
                <a:tab pos="7962840" algn="l"/>
              </a:tabLst>
            </a:pPr>
            <a:r>
              <a:rPr lang="en-GB" sz="1800" b="0" strike="noStrike" spc="-1">
                <a:solidFill>
                  <a:srgbClr val="000000"/>
                </a:solidFill>
                <a:latin typeface="Arial"/>
                <a:ea typeface="msgothic"/>
              </a:rPr>
              <a:t>Matthay et al. 2001 J Nucl Med </a:t>
            </a:r>
            <a:r>
              <a:rPr lang="en-GB" sz="1800" b="0" u="sng" strike="noStrike" spc="-1">
                <a:solidFill>
                  <a:srgbClr val="0563C1"/>
                </a:solidFill>
                <a:uFillTx/>
                <a:latin typeface="Arial"/>
                <a:ea typeface="msgothic"/>
                <a:hlinkClick r:id="rId3"/>
              </a:rPr>
              <a:t>https://pubmed.ncbi.nlm.nih.gov/11696644/</a:t>
            </a:r>
            <a:endParaRPr lang="en-GB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  <a:tabLst>
                <a:tab pos="723960" algn="l"/>
                <a:tab pos="1447920" algn="l"/>
                <a:tab pos="2171880" algn="l"/>
                <a:tab pos="2895480" algn="l"/>
                <a:tab pos="3619440" algn="l"/>
                <a:tab pos="4343400" algn="l"/>
                <a:tab pos="5067360" algn="l"/>
                <a:tab pos="5791320" algn="l"/>
                <a:tab pos="6515280" algn="l"/>
                <a:tab pos="7238880" algn="l"/>
                <a:tab pos="7962840" algn="l"/>
              </a:tabLst>
            </a:pPr>
            <a:endParaRPr lang="en-GB" sz="20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7" name="Picture 2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1422720" y="295200"/>
            <a:ext cx="9188640" cy="5798520"/>
          </a:xfrm>
          <a:prstGeom prst="rect">
            <a:avLst/>
          </a:prstGeom>
          <a:ln w="0">
            <a:noFill/>
          </a:ln>
        </p:spPr>
      </p:pic>
      <p:sp>
        <p:nvSpPr>
          <p:cNvPr id="348" name="Text Box 6"/>
          <p:cNvSpPr/>
          <p:nvPr/>
        </p:nvSpPr>
        <p:spPr>
          <a:xfrm>
            <a:off x="3328560" y="6188040"/>
            <a:ext cx="5033160" cy="606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tabLst>
                <a:tab pos="723960" algn="l"/>
                <a:tab pos="1447920" algn="l"/>
                <a:tab pos="2171880" algn="l"/>
                <a:tab pos="2895480" algn="l"/>
                <a:tab pos="3619440" algn="l"/>
                <a:tab pos="4343400" algn="l"/>
                <a:tab pos="5067360" algn="l"/>
                <a:tab pos="5791320" algn="l"/>
                <a:tab pos="6515280" algn="l"/>
                <a:tab pos="7238880" algn="l"/>
                <a:tab pos="7962840" algn="l"/>
              </a:tabLst>
            </a:pP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  <a:ea typeface="msgothic"/>
              </a:rPr>
              <a:t>Matthay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  <a:ea typeface="msgothic"/>
              </a:rPr>
              <a:t> et al. 2001 J </a:t>
            </a:r>
            <a:r>
              <a:rPr lang="en-GB" sz="1800" b="0" strike="noStrike" spc="-1" dirty="0" err="1">
                <a:solidFill>
                  <a:srgbClr val="000000"/>
                </a:solidFill>
                <a:latin typeface="Arial"/>
                <a:ea typeface="msgothic"/>
              </a:rPr>
              <a:t>Nucl</a:t>
            </a:r>
            <a:r>
              <a:rPr lang="en-GB" sz="1800" b="0" strike="noStrike" spc="-1" dirty="0">
                <a:solidFill>
                  <a:srgbClr val="000000"/>
                </a:solidFill>
                <a:latin typeface="Arial"/>
                <a:ea typeface="msgothic"/>
              </a:rPr>
              <a:t> Med </a:t>
            </a:r>
            <a:r>
              <a:rPr lang="en-GB" sz="1800" b="0" u="sng" strike="noStrike" spc="-1" dirty="0">
                <a:solidFill>
                  <a:srgbClr val="0563C1"/>
                </a:solidFill>
                <a:uFillTx/>
                <a:latin typeface="Arial"/>
                <a:ea typeface="msgothic"/>
                <a:hlinkClick r:id="rId3"/>
              </a:rPr>
              <a:t>https://pubmed.ncbi.nlm.nih.gov/11696644/</a:t>
            </a:r>
            <a:endParaRPr lang="en-GB" sz="1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  <a:tabLst>
                <a:tab pos="723960" algn="l"/>
                <a:tab pos="1447920" algn="l"/>
                <a:tab pos="2171880" algn="l"/>
                <a:tab pos="2895480" algn="l"/>
                <a:tab pos="3619440" algn="l"/>
                <a:tab pos="4343400" algn="l"/>
                <a:tab pos="5067360" algn="l"/>
                <a:tab pos="5791320" algn="l"/>
                <a:tab pos="6515280" algn="l"/>
                <a:tab pos="7238880" algn="l"/>
                <a:tab pos="7962840" algn="l"/>
              </a:tabLst>
            </a:pPr>
            <a:endParaRPr lang="en-GB" sz="2000" b="0" strike="noStrike" spc="-1" dirty="0">
              <a:latin typeface="Arial"/>
            </a:endParaRPr>
          </a:p>
        </p:txBody>
      </p:sp>
      <p:sp>
        <p:nvSpPr>
          <p:cNvPr id="349" name="TextBox 2"/>
          <p:cNvSpPr/>
          <p:nvPr/>
        </p:nvSpPr>
        <p:spPr>
          <a:xfrm>
            <a:off x="8471880" y="1697760"/>
            <a:ext cx="2290680" cy="95265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GB" sz="2800" b="1" strike="noStrike" spc="-1" dirty="0">
                <a:solidFill>
                  <a:srgbClr val="ED7D31"/>
                </a:solidFill>
                <a:latin typeface="Arial"/>
                <a:ea typeface="DejaVu Sans"/>
              </a:rPr>
              <a:t>Factor of</a:t>
            </a:r>
            <a:endParaRPr lang="en-GB" sz="2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en-GB" sz="2800" b="1" spc="-1" dirty="0">
                <a:solidFill>
                  <a:srgbClr val="ED7D31"/>
                </a:solidFill>
                <a:latin typeface="Arial"/>
                <a:ea typeface="DejaVu Sans"/>
              </a:rPr>
              <a:t>x</a:t>
            </a:r>
            <a:r>
              <a:rPr lang="en-GB" sz="2800" b="1" strike="noStrike" spc="-1" dirty="0">
                <a:solidFill>
                  <a:srgbClr val="ED7D31"/>
                </a:solidFill>
                <a:latin typeface="Arial"/>
                <a:ea typeface="DejaVu Sans"/>
              </a:rPr>
              <a:t>5</a:t>
            </a:r>
            <a:endParaRPr lang="en-GB" sz="2800" b="0" strike="noStrike" spc="-1" dirty="0">
              <a:latin typeface="Arial"/>
            </a:endParaRPr>
          </a:p>
        </p:txBody>
      </p:sp>
      <p:sp>
        <p:nvSpPr>
          <p:cNvPr id="350" name="TextBox 4"/>
          <p:cNvSpPr/>
          <p:nvPr/>
        </p:nvSpPr>
        <p:spPr>
          <a:xfrm rot="19513800">
            <a:off x="3763080" y="2300515"/>
            <a:ext cx="4304160" cy="46021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GB" sz="2400" b="0" strike="noStrike" spc="-1" dirty="0">
                <a:solidFill>
                  <a:srgbClr val="00B050"/>
                </a:solidFill>
                <a:latin typeface="Arial"/>
                <a:ea typeface="DejaVu Sans"/>
              </a:rPr>
              <a:t>Upper ~ 1.0 x Activity/kg </a:t>
            </a:r>
            <a:endParaRPr lang="en-GB" sz="2400" b="0" strike="noStrike" spc="-1" dirty="0">
              <a:latin typeface="Arial"/>
            </a:endParaRPr>
          </a:p>
        </p:txBody>
      </p:sp>
      <p:sp>
        <p:nvSpPr>
          <p:cNvPr id="351" name="Straight Connector 1"/>
          <p:cNvSpPr/>
          <p:nvPr/>
        </p:nvSpPr>
        <p:spPr>
          <a:xfrm flipV="1">
            <a:off x="2792520" y="1101960"/>
            <a:ext cx="5549040" cy="3884400"/>
          </a:xfrm>
          <a:prstGeom prst="line">
            <a:avLst/>
          </a:prstGeom>
          <a:ln w="57150">
            <a:solidFill>
              <a:srgbClr val="00B050"/>
            </a:solidFill>
            <a:prstDash val="sys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en-GB"/>
          </a:p>
        </p:txBody>
      </p:sp>
      <p:sp>
        <p:nvSpPr>
          <p:cNvPr id="352" name="Straight Connector 2"/>
          <p:cNvSpPr/>
          <p:nvPr/>
        </p:nvSpPr>
        <p:spPr>
          <a:xfrm flipV="1">
            <a:off x="2756520" y="4046760"/>
            <a:ext cx="6893280" cy="867600"/>
          </a:xfrm>
          <a:prstGeom prst="line">
            <a:avLst/>
          </a:prstGeom>
          <a:ln w="57150">
            <a:solidFill>
              <a:srgbClr val="4472C4"/>
            </a:solidFill>
            <a:prstDash val="sys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en-GB"/>
          </a:p>
        </p:txBody>
      </p:sp>
      <p:sp>
        <p:nvSpPr>
          <p:cNvPr id="353" name="Straight Arrow Connector 1"/>
          <p:cNvSpPr/>
          <p:nvPr/>
        </p:nvSpPr>
        <p:spPr>
          <a:xfrm>
            <a:off x="8436600" y="1080000"/>
            <a:ext cx="22320" cy="31093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63500">
            <a:solidFill>
              <a:srgbClr val="ED7D3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en-GB"/>
          </a:p>
        </p:txBody>
      </p:sp>
      <p:sp>
        <p:nvSpPr>
          <p:cNvPr id="354" name="TextBox 5"/>
          <p:cNvSpPr/>
          <p:nvPr/>
        </p:nvSpPr>
        <p:spPr>
          <a:xfrm rot="21173400">
            <a:off x="4662455" y="4369711"/>
            <a:ext cx="4978003" cy="46021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GB" sz="2400" b="0" strike="noStrike" spc="-1" dirty="0">
                <a:solidFill>
                  <a:srgbClr val="4472C4"/>
                </a:solidFill>
                <a:latin typeface="Arial"/>
                <a:ea typeface="DejaVu Sans"/>
              </a:rPr>
              <a:t>Lower ~ 0.2 x Activity/kg </a:t>
            </a:r>
            <a:endParaRPr lang="en-GB" sz="2400" b="0" strike="noStrike" spc="-1" dirty="0">
              <a:latin typeface="Arial"/>
            </a:endParaRPr>
          </a:p>
        </p:txBody>
      </p:sp>
      <p:sp>
        <p:nvSpPr>
          <p:cNvPr id="355" name="Straight Arrow Connector 2"/>
          <p:cNvSpPr/>
          <p:nvPr/>
        </p:nvSpPr>
        <p:spPr>
          <a:xfrm>
            <a:off x="6333120" y="2536560"/>
            <a:ext cx="5760" cy="18756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63500">
            <a:solidFill>
              <a:srgbClr val="ED7D3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en-GB"/>
          </a:p>
        </p:txBody>
      </p:sp>
      <p:sp>
        <p:nvSpPr>
          <p:cNvPr id="356" name="Straight Arrow Connector 3"/>
          <p:cNvSpPr/>
          <p:nvPr/>
        </p:nvSpPr>
        <p:spPr>
          <a:xfrm>
            <a:off x="4504320" y="3844080"/>
            <a:ext cx="360" cy="7693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63500">
            <a:solidFill>
              <a:srgbClr val="ED7D3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en-GB"/>
          </a:p>
        </p:txBody>
      </p:sp>
      <p:sp>
        <p:nvSpPr>
          <p:cNvPr id="357" name="TextBox 1"/>
          <p:cNvSpPr/>
          <p:nvPr/>
        </p:nvSpPr>
        <p:spPr>
          <a:xfrm>
            <a:off x="2862720" y="591840"/>
            <a:ext cx="4156200" cy="1095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n-GB" sz="2200" b="1" strike="noStrike" spc="-1">
                <a:solidFill>
                  <a:srgbClr val="000000"/>
                </a:solidFill>
                <a:latin typeface="Arial"/>
                <a:ea typeface="DejaVu Sans"/>
              </a:rPr>
              <a:t>Correlation of administered activity of </a:t>
            </a:r>
            <a:r>
              <a:rPr lang="en-GB" sz="2200" b="1" strike="noStrike" spc="-1" baseline="33000">
                <a:solidFill>
                  <a:srgbClr val="000000"/>
                </a:solidFill>
                <a:latin typeface="Arial"/>
                <a:ea typeface="DejaVu Sans"/>
              </a:rPr>
              <a:t>131</a:t>
            </a:r>
            <a:r>
              <a:rPr lang="en-GB" sz="2200" b="1" strike="noStrike" spc="-1">
                <a:solidFill>
                  <a:srgbClr val="000000"/>
                </a:solidFill>
                <a:latin typeface="Arial"/>
                <a:ea typeface="DejaVu Sans"/>
              </a:rPr>
              <a:t>I-mIBG/kg and wholebody radiation dose </a:t>
            </a:r>
            <a:endParaRPr lang="en-GB" sz="22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19ACEE-F218-1D44-E8F1-83D36DE4E7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4C5F8-0CCA-24F0-D354-70E8B3CF0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Making Measurements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C936A3-002C-4DC8-8E7C-9B203DF3B7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698756" cy="4351338"/>
          </a:xfrm>
        </p:spPr>
        <p:txBody>
          <a:bodyPr>
            <a:normAutofit/>
          </a:bodyPr>
          <a:lstStyle/>
          <a:p>
            <a:pPr marL="0" indent="0">
              <a:spcAft>
                <a:spcPts val="1000"/>
              </a:spcAft>
              <a:buNone/>
            </a:pPr>
            <a:r>
              <a:rPr lang="en-GB" sz="3600" b="1" dirty="0"/>
              <a:t>The Goal</a:t>
            </a:r>
          </a:p>
          <a:p>
            <a:r>
              <a:rPr lang="en-GB" dirty="0"/>
              <a:t>Total activity vs time over multiple days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sz="3600" b="1" dirty="0"/>
              <a:t>Requires</a:t>
            </a:r>
          </a:p>
          <a:p>
            <a:r>
              <a:rPr lang="en-GB" dirty="0"/>
              <a:t>Equipment</a:t>
            </a:r>
          </a:p>
          <a:p>
            <a:r>
              <a:rPr lang="en-GB" dirty="0"/>
              <a:t>Data recorded</a:t>
            </a:r>
          </a:p>
          <a:p>
            <a:r>
              <a:rPr lang="en-GB" dirty="0"/>
              <a:t>Methodology</a:t>
            </a:r>
          </a:p>
          <a:p>
            <a:pPr lvl="1"/>
            <a:endParaRPr lang="en-GB" dirty="0"/>
          </a:p>
          <a:p>
            <a:endParaRPr lang="en-GB" dirty="0"/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4064AC35-765E-4395-0B0A-52FDF95E7BEC}"/>
              </a:ext>
            </a:extLst>
          </p:cNvPr>
          <p:cNvCxnSpPr/>
          <p:nvPr/>
        </p:nvCxnSpPr>
        <p:spPr>
          <a:xfrm>
            <a:off x="8536543" y="3141412"/>
            <a:ext cx="2961314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FC8342B9-0414-A1F8-DF44-3F8ED09FE912}"/>
              </a:ext>
            </a:extLst>
          </p:cNvPr>
          <p:cNvCxnSpPr>
            <a:cxnSpLocks/>
          </p:cNvCxnSpPr>
          <p:nvPr/>
        </p:nvCxnSpPr>
        <p:spPr>
          <a:xfrm flipH="1" flipV="1">
            <a:off x="8536543" y="750549"/>
            <a:ext cx="1" cy="239086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F2DE007B-7115-4B24-51B3-D90F763DA193}"/>
              </a:ext>
            </a:extLst>
          </p:cNvPr>
          <p:cNvSpPr txBox="1"/>
          <p:nvPr/>
        </p:nvSpPr>
        <p:spPr>
          <a:xfrm>
            <a:off x="7812490" y="750549"/>
            <a:ext cx="7240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/>
              <a:t>200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1F71F1C-F112-88FB-8385-9F59A2201290}"/>
              </a:ext>
            </a:extLst>
          </p:cNvPr>
          <p:cNvSpPr txBox="1"/>
          <p:nvPr/>
        </p:nvSpPr>
        <p:spPr>
          <a:xfrm>
            <a:off x="7875055" y="1304743"/>
            <a:ext cx="661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/>
              <a:t>150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C624FDD-48FD-37F9-4644-A94580BC4FB1}"/>
              </a:ext>
            </a:extLst>
          </p:cNvPr>
          <p:cNvSpPr txBox="1"/>
          <p:nvPr/>
        </p:nvSpPr>
        <p:spPr>
          <a:xfrm>
            <a:off x="7948754" y="1858939"/>
            <a:ext cx="5877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/>
              <a:t>100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B33811E-1453-1D1D-5AE5-C447F269089F}"/>
              </a:ext>
            </a:extLst>
          </p:cNvPr>
          <p:cNvSpPr txBox="1"/>
          <p:nvPr/>
        </p:nvSpPr>
        <p:spPr>
          <a:xfrm>
            <a:off x="7993209" y="2380303"/>
            <a:ext cx="5433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/>
              <a:t>50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580E7BA-EFC9-151B-7B97-BD27348670A5}"/>
              </a:ext>
            </a:extLst>
          </p:cNvPr>
          <p:cNvSpPr txBox="1"/>
          <p:nvPr/>
        </p:nvSpPr>
        <p:spPr>
          <a:xfrm>
            <a:off x="8167430" y="2910498"/>
            <a:ext cx="294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/>
              <a:t>0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42EDEDC-C76E-8A01-FDFB-86F3AA509A0F}"/>
              </a:ext>
            </a:extLst>
          </p:cNvPr>
          <p:cNvSpPr txBox="1"/>
          <p:nvPr/>
        </p:nvSpPr>
        <p:spPr>
          <a:xfrm>
            <a:off x="9613605" y="3163858"/>
            <a:ext cx="7298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Time</a:t>
            </a:r>
          </a:p>
        </p:txBody>
      </p:sp>
      <p:sp>
        <p:nvSpPr>
          <p:cNvPr id="44" name="Freeform: Shape 14">
            <a:extLst>
              <a:ext uri="{FF2B5EF4-FFF2-40B4-BE49-F238E27FC236}">
                <a16:creationId xmlns:a16="http://schemas.microsoft.com/office/drawing/2014/main" id="{B9B5B923-92DA-4AE6-1635-299E4F03CAC0}"/>
              </a:ext>
            </a:extLst>
          </p:cNvPr>
          <p:cNvSpPr/>
          <p:nvPr/>
        </p:nvSpPr>
        <p:spPr>
          <a:xfrm>
            <a:off x="8536453" y="1121026"/>
            <a:ext cx="2667000" cy="1874520"/>
          </a:xfrm>
          <a:custGeom>
            <a:avLst/>
            <a:gdLst>
              <a:gd name="connsiteX0" fmla="*/ 0 w 2667000"/>
              <a:gd name="connsiteY0" fmla="*/ 0 h 1874520"/>
              <a:gd name="connsiteX1" fmla="*/ 708660 w 2667000"/>
              <a:gd name="connsiteY1" fmla="*/ 1524000 h 1874520"/>
              <a:gd name="connsiteX2" fmla="*/ 2667000 w 2667000"/>
              <a:gd name="connsiteY2" fmla="*/ 1874520 h 1874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67000" h="1874520">
                <a:moveTo>
                  <a:pt x="0" y="0"/>
                </a:moveTo>
                <a:cubicBezTo>
                  <a:pt x="132080" y="605790"/>
                  <a:pt x="264160" y="1211580"/>
                  <a:pt x="708660" y="1524000"/>
                </a:cubicBezTo>
                <a:cubicBezTo>
                  <a:pt x="1153160" y="1836420"/>
                  <a:pt x="1910080" y="1855470"/>
                  <a:pt x="2667000" y="1874520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EB244F4D-049B-D14B-EB9B-2511905766CC}"/>
              </a:ext>
            </a:extLst>
          </p:cNvPr>
          <p:cNvSpPr/>
          <p:nvPr/>
        </p:nvSpPr>
        <p:spPr>
          <a:xfrm>
            <a:off x="8491997" y="1093778"/>
            <a:ext cx="114295" cy="1152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GB">
              <a:solidFill>
                <a:schemeClr val="tx1"/>
              </a:solidFill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0E7DE6C5-BA28-BDE0-0774-24F3C829081F}"/>
              </a:ext>
            </a:extLst>
          </p:cNvPr>
          <p:cNvSpPr/>
          <p:nvPr/>
        </p:nvSpPr>
        <p:spPr>
          <a:xfrm>
            <a:off x="9407675" y="2699533"/>
            <a:ext cx="114295" cy="1152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648A4707-08E7-8F41-362E-5DCAED5FA9D0}"/>
              </a:ext>
            </a:extLst>
          </p:cNvPr>
          <p:cNvSpPr/>
          <p:nvPr/>
        </p:nvSpPr>
        <p:spPr>
          <a:xfrm>
            <a:off x="10375415" y="2890146"/>
            <a:ext cx="114295" cy="1152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3BC41B11-37BF-9806-896D-E086F4C87851}"/>
              </a:ext>
            </a:extLst>
          </p:cNvPr>
          <p:cNvSpPr/>
          <p:nvPr/>
        </p:nvSpPr>
        <p:spPr>
          <a:xfrm>
            <a:off x="8673308" y="1589613"/>
            <a:ext cx="114295" cy="1152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9BA76D30-6F10-E107-2663-337C93D6CA3A}"/>
              </a:ext>
            </a:extLst>
          </p:cNvPr>
          <p:cNvSpPr/>
          <p:nvPr/>
        </p:nvSpPr>
        <p:spPr>
          <a:xfrm>
            <a:off x="8981519" y="2464765"/>
            <a:ext cx="114295" cy="1152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116A4FD9-948D-6CD1-77DC-80AAF75D9D1B}"/>
              </a:ext>
            </a:extLst>
          </p:cNvPr>
          <p:cNvCxnSpPr/>
          <p:nvPr/>
        </p:nvCxnSpPr>
        <p:spPr>
          <a:xfrm>
            <a:off x="8613393" y="6333372"/>
            <a:ext cx="2961314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16001448-6FAC-F59A-368D-60A3212EBF2D}"/>
              </a:ext>
            </a:extLst>
          </p:cNvPr>
          <p:cNvCxnSpPr>
            <a:cxnSpLocks/>
          </p:cNvCxnSpPr>
          <p:nvPr/>
        </p:nvCxnSpPr>
        <p:spPr>
          <a:xfrm flipH="1" flipV="1">
            <a:off x="8613393" y="3942509"/>
            <a:ext cx="1" cy="239086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AFDCDFE1-63E4-DDEE-9E68-0F3E7C91BC55}"/>
              </a:ext>
            </a:extLst>
          </p:cNvPr>
          <p:cNvSpPr txBox="1"/>
          <p:nvPr/>
        </p:nvSpPr>
        <p:spPr>
          <a:xfrm>
            <a:off x="7915258" y="3942509"/>
            <a:ext cx="6981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4000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D9B5FE5F-A396-C4ED-D011-E32E93B2346D}"/>
              </a:ext>
            </a:extLst>
          </p:cNvPr>
          <p:cNvSpPr txBox="1"/>
          <p:nvPr/>
        </p:nvSpPr>
        <p:spPr>
          <a:xfrm>
            <a:off x="7915259" y="4496703"/>
            <a:ext cx="6981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3000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941966FB-F8D7-FBD2-0914-88DA3935E7C9}"/>
              </a:ext>
            </a:extLst>
          </p:cNvPr>
          <p:cNvSpPr txBox="1"/>
          <p:nvPr/>
        </p:nvSpPr>
        <p:spPr>
          <a:xfrm>
            <a:off x="7915258" y="5050899"/>
            <a:ext cx="6981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2000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A3058E3A-0DFE-56D9-1887-CA2DAF91DB69}"/>
              </a:ext>
            </a:extLst>
          </p:cNvPr>
          <p:cNvSpPr txBox="1"/>
          <p:nvPr/>
        </p:nvSpPr>
        <p:spPr>
          <a:xfrm>
            <a:off x="7875055" y="5572263"/>
            <a:ext cx="7383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1000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C1C3F19D-2C6A-A3B9-3ED9-95E217032677}"/>
              </a:ext>
            </a:extLst>
          </p:cNvPr>
          <p:cNvSpPr txBox="1"/>
          <p:nvPr/>
        </p:nvSpPr>
        <p:spPr>
          <a:xfrm>
            <a:off x="8244280" y="6102458"/>
            <a:ext cx="294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0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9A43EB21-B135-4CAA-D7E8-CCB518903D14}"/>
              </a:ext>
            </a:extLst>
          </p:cNvPr>
          <p:cNvSpPr txBox="1"/>
          <p:nvPr/>
        </p:nvSpPr>
        <p:spPr>
          <a:xfrm rot="16200000">
            <a:off x="6989031" y="5012421"/>
            <a:ext cx="16192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Activity (MBq)</a:t>
            </a:r>
          </a:p>
        </p:txBody>
      </p:sp>
      <p:sp>
        <p:nvSpPr>
          <p:cNvPr id="58" name="Freeform: Shape 29">
            <a:extLst>
              <a:ext uri="{FF2B5EF4-FFF2-40B4-BE49-F238E27FC236}">
                <a16:creationId xmlns:a16="http://schemas.microsoft.com/office/drawing/2014/main" id="{206409A7-13B5-4AD4-B173-3471E110C5AA}"/>
              </a:ext>
            </a:extLst>
          </p:cNvPr>
          <p:cNvSpPr/>
          <p:nvPr/>
        </p:nvSpPr>
        <p:spPr>
          <a:xfrm>
            <a:off x="8613303" y="4312986"/>
            <a:ext cx="2667000" cy="1874520"/>
          </a:xfrm>
          <a:custGeom>
            <a:avLst/>
            <a:gdLst>
              <a:gd name="connsiteX0" fmla="*/ 0 w 2667000"/>
              <a:gd name="connsiteY0" fmla="*/ 0 h 1874520"/>
              <a:gd name="connsiteX1" fmla="*/ 708660 w 2667000"/>
              <a:gd name="connsiteY1" fmla="*/ 1524000 h 1874520"/>
              <a:gd name="connsiteX2" fmla="*/ 2667000 w 2667000"/>
              <a:gd name="connsiteY2" fmla="*/ 1874520 h 1874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67000" h="1874520">
                <a:moveTo>
                  <a:pt x="0" y="0"/>
                </a:moveTo>
                <a:cubicBezTo>
                  <a:pt x="132080" y="605790"/>
                  <a:pt x="264160" y="1211580"/>
                  <a:pt x="708660" y="1524000"/>
                </a:cubicBezTo>
                <a:cubicBezTo>
                  <a:pt x="1153160" y="1836420"/>
                  <a:pt x="1910080" y="1855470"/>
                  <a:pt x="2667000" y="1874520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2A4C538D-9D8D-B2D9-F890-080D13B9D46C}"/>
              </a:ext>
            </a:extLst>
          </p:cNvPr>
          <p:cNvSpPr/>
          <p:nvPr/>
        </p:nvSpPr>
        <p:spPr>
          <a:xfrm>
            <a:off x="8568847" y="4285738"/>
            <a:ext cx="114295" cy="1152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C6D028EA-96C8-D646-5AE3-0B466EF30474}"/>
              </a:ext>
            </a:extLst>
          </p:cNvPr>
          <p:cNvSpPr/>
          <p:nvPr/>
        </p:nvSpPr>
        <p:spPr>
          <a:xfrm>
            <a:off x="9484525" y="5891493"/>
            <a:ext cx="114295" cy="1152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4E91BC7E-E654-2837-91ED-395FD0FFFAE6}"/>
              </a:ext>
            </a:extLst>
          </p:cNvPr>
          <p:cNvSpPr/>
          <p:nvPr/>
        </p:nvSpPr>
        <p:spPr>
          <a:xfrm>
            <a:off x="10452265" y="6082106"/>
            <a:ext cx="114295" cy="1152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52919C5F-4C17-2627-F67E-13ACE244E5E9}"/>
              </a:ext>
            </a:extLst>
          </p:cNvPr>
          <p:cNvSpPr/>
          <p:nvPr/>
        </p:nvSpPr>
        <p:spPr>
          <a:xfrm>
            <a:off x="8750158" y="4781573"/>
            <a:ext cx="114295" cy="1152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50866089-3107-F424-8C6F-DE3F18ADD127}"/>
              </a:ext>
            </a:extLst>
          </p:cNvPr>
          <p:cNvSpPr/>
          <p:nvPr/>
        </p:nvSpPr>
        <p:spPr>
          <a:xfrm>
            <a:off x="9058369" y="5656725"/>
            <a:ext cx="114295" cy="1152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4" name="Arrow: Right 63">
            <a:extLst>
              <a:ext uri="{FF2B5EF4-FFF2-40B4-BE49-F238E27FC236}">
                <a16:creationId xmlns:a16="http://schemas.microsoft.com/office/drawing/2014/main" id="{FE997465-7CE1-6346-DE20-17A50F1CD06E}"/>
              </a:ext>
            </a:extLst>
          </p:cNvPr>
          <p:cNvSpPr/>
          <p:nvPr/>
        </p:nvSpPr>
        <p:spPr>
          <a:xfrm rot="5400000">
            <a:off x="9741710" y="3749456"/>
            <a:ext cx="890281" cy="72988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3057339A-AB9F-D45A-8087-756ABD0BF7CA}"/>
              </a:ext>
            </a:extLst>
          </p:cNvPr>
          <p:cNvSpPr txBox="1"/>
          <p:nvPr/>
        </p:nvSpPr>
        <p:spPr>
          <a:xfrm rot="16200000">
            <a:off x="6509036" y="1566900"/>
            <a:ext cx="2575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Measurement (units)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3EC9FF35-ECB6-179F-37AB-5D6C969DBB63}"/>
              </a:ext>
            </a:extLst>
          </p:cNvPr>
          <p:cNvSpPr txBox="1"/>
          <p:nvPr/>
        </p:nvSpPr>
        <p:spPr>
          <a:xfrm>
            <a:off x="9613605" y="6355817"/>
            <a:ext cx="7298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Time</a:t>
            </a:r>
          </a:p>
        </p:txBody>
      </p:sp>
    </p:spTree>
    <p:extLst>
      <p:ext uri="{BB962C8B-B14F-4D97-AF65-F5344CB8AC3E}">
        <p14:creationId xmlns:p14="http://schemas.microsoft.com/office/powerpoint/2010/main" val="20555032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12556F-3C15-3E8F-1976-4B50F863D9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CC938D-104B-6481-A74E-ABD977951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Making Measurements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FAC98-981D-FA2A-A197-CEC606F9DB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1000"/>
              </a:spcAft>
              <a:buNone/>
            </a:pPr>
            <a:r>
              <a:rPr lang="en-GB" sz="3600" b="1" dirty="0"/>
              <a:t>Equipment</a:t>
            </a:r>
          </a:p>
          <a:p>
            <a:r>
              <a:rPr lang="en-GB" dirty="0"/>
              <a:t>Essential:</a:t>
            </a:r>
          </a:p>
          <a:p>
            <a:pPr lvl="1"/>
            <a:r>
              <a:rPr lang="en-GB" dirty="0"/>
              <a:t>Linear response</a:t>
            </a:r>
          </a:p>
          <a:p>
            <a:pPr lvl="1"/>
            <a:r>
              <a:rPr lang="en-GB" dirty="0"/>
              <a:t>Suitable range</a:t>
            </a:r>
          </a:p>
          <a:p>
            <a:pPr lvl="1"/>
            <a:r>
              <a:rPr lang="en-GB" dirty="0"/>
              <a:t>Backup available</a:t>
            </a:r>
          </a:p>
          <a:p>
            <a:pPr>
              <a:spcBef>
                <a:spcPts val="2000"/>
              </a:spcBef>
            </a:pPr>
            <a:r>
              <a:rPr lang="en-GB" dirty="0"/>
              <a:t>Nice to have:</a:t>
            </a:r>
          </a:p>
          <a:p>
            <a:pPr lvl="1"/>
            <a:r>
              <a:rPr lang="en-GB" dirty="0"/>
              <a:t>Fixed installation (e.g. ceiling mounted)</a:t>
            </a:r>
          </a:p>
          <a:p>
            <a:pPr lvl="1"/>
            <a:r>
              <a:rPr lang="en-GB" dirty="0"/>
              <a:t>Energy compensated</a:t>
            </a:r>
          </a:p>
          <a:p>
            <a:pPr lvl="1"/>
            <a:r>
              <a:rPr lang="en-GB" dirty="0"/>
              <a:t>Calibrated</a:t>
            </a:r>
          </a:p>
        </p:txBody>
      </p:sp>
      <p:pic>
        <p:nvPicPr>
          <p:cNvPr id="4" name="Picture 1" descr="C:\Users\DoM\Desktop\CYPU\DSC00004.JPG">
            <a:extLst>
              <a:ext uri="{FF2B5EF4-FFF2-40B4-BE49-F238E27FC236}">
                <a16:creationId xmlns:a16="http://schemas.microsoft.com/office/drawing/2014/main" id="{7AF7607B-D5A5-FFF3-61D1-C15BB77B47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40524" y="1621722"/>
            <a:ext cx="2358189" cy="2421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 descr="jazz awards 004">
            <a:extLst>
              <a:ext uri="{FF2B5EF4-FFF2-40B4-BE49-F238E27FC236}">
                <a16:creationId xmlns:a16="http://schemas.microsoft.com/office/drawing/2014/main" id="{BAF43D45-116A-FE5D-9871-05129DBF3B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43322" y="1602742"/>
            <a:ext cx="1295400" cy="2439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8936720-3A84-C741-6AC0-70DB45A914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483331" y="1547878"/>
            <a:ext cx="2526337" cy="3133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 descr="https://s3-eu-west-1.amazonaws.com/logs.omnibuilder/undefined/76e13f72-9de9-4e04-9d45-dbf3214496b0.png">
            <a:extLst>
              <a:ext uri="{FF2B5EF4-FFF2-40B4-BE49-F238E27FC236}">
                <a16:creationId xmlns:a16="http://schemas.microsoft.com/office/drawing/2014/main" id="{0BCA9207-66D8-BFDB-BD2D-26867568F1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38722" y="4959613"/>
            <a:ext cx="1485900" cy="1809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Image result for dose rate monitor">
            <a:extLst>
              <a:ext uri="{FF2B5EF4-FFF2-40B4-BE49-F238E27FC236}">
                <a16:creationId xmlns:a16="http://schemas.microsoft.com/office/drawing/2014/main" id="{30A3E326-5DB2-1BD6-5F66-B8136BE8F7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67853" y="4348357"/>
            <a:ext cx="2007468" cy="2421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Image result for dose rate monitor">
            <a:extLst>
              <a:ext uri="{FF2B5EF4-FFF2-40B4-BE49-F238E27FC236}">
                <a16:creationId xmlns:a16="http://schemas.microsoft.com/office/drawing/2014/main" id="{79D814F7-77EB-6501-7318-B977680F61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941358" y="5113767"/>
            <a:ext cx="1068310" cy="149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30108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Marsden template_211209_alt 1">
    <a:dk1>
      <a:srgbClr val="DDDDDD"/>
    </a:dk1>
    <a:lt1>
      <a:srgbClr val="FFFFFF"/>
    </a:lt1>
    <a:dk2>
      <a:srgbClr val="3C1A40"/>
    </a:dk2>
    <a:lt2>
      <a:srgbClr val="00A0CD"/>
    </a:lt2>
    <a:accent1>
      <a:srgbClr val="E13694"/>
    </a:accent1>
    <a:accent2>
      <a:srgbClr val="BA87DF"/>
    </a:accent2>
    <a:accent3>
      <a:srgbClr val="AFABAF"/>
    </a:accent3>
    <a:accent4>
      <a:srgbClr val="DADADA"/>
    </a:accent4>
    <a:accent5>
      <a:srgbClr val="EEAEC8"/>
    </a:accent5>
    <a:accent6>
      <a:srgbClr val="A87ACA"/>
    </a:accent6>
    <a:hlink>
      <a:srgbClr val="00B3B0"/>
    </a:hlink>
    <a:folHlink>
      <a:srgbClr val="78AA4B"/>
    </a:folHlink>
  </a:clrScheme>
  <a:fontScheme name="1_Marsden template_211209_alt">
    <a:majorFont>
      <a:latin typeface=""/>
      <a:ea typeface=""/>
      <a:cs typeface=""/>
    </a:majorFont>
    <a:minorFont>
      <a:latin typeface="Georgi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Marsden template_211209_alt 1">
    <a:dk1>
      <a:srgbClr val="DDDDDD"/>
    </a:dk1>
    <a:lt1>
      <a:srgbClr val="FFFFFF"/>
    </a:lt1>
    <a:dk2>
      <a:srgbClr val="3C1A40"/>
    </a:dk2>
    <a:lt2>
      <a:srgbClr val="00A0CD"/>
    </a:lt2>
    <a:accent1>
      <a:srgbClr val="E13694"/>
    </a:accent1>
    <a:accent2>
      <a:srgbClr val="BA87DF"/>
    </a:accent2>
    <a:accent3>
      <a:srgbClr val="AFABAF"/>
    </a:accent3>
    <a:accent4>
      <a:srgbClr val="DADADA"/>
    </a:accent4>
    <a:accent5>
      <a:srgbClr val="EEAEC8"/>
    </a:accent5>
    <a:accent6>
      <a:srgbClr val="A87ACA"/>
    </a:accent6>
    <a:hlink>
      <a:srgbClr val="00B3B0"/>
    </a:hlink>
    <a:folHlink>
      <a:srgbClr val="78AA4B"/>
    </a:folHlink>
  </a:clrScheme>
  <a:fontScheme name="1_Marsden template_211209_alt">
    <a:majorFont>
      <a:latin typeface=""/>
      <a:ea typeface=""/>
      <a:cs typeface=""/>
    </a:majorFont>
    <a:minorFont>
      <a:latin typeface="Georgi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2190</TotalTime>
  <Words>1219</Words>
  <Application>Microsoft Office PowerPoint</Application>
  <PresentationFormat>Widescreen</PresentationFormat>
  <Paragraphs>266</Paragraphs>
  <Slides>26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Calibri</vt:lpstr>
      <vt:lpstr>Cambria Math</vt:lpstr>
      <vt:lpstr>Wingdings</vt:lpstr>
      <vt:lpstr>Office Theme</vt:lpstr>
      <vt:lpstr>Iodine-131 Wholebody Dosimetry</vt:lpstr>
      <vt:lpstr>The Plan</vt:lpstr>
      <vt:lpstr>Why Wholebody Dose?</vt:lpstr>
      <vt:lpstr>Why Wholebody Dose?</vt:lpstr>
      <vt:lpstr>Why Wholebody Dose?</vt:lpstr>
      <vt:lpstr>PowerPoint Presentation</vt:lpstr>
      <vt:lpstr>PowerPoint Presentation</vt:lpstr>
      <vt:lpstr>Making Measurements</vt:lpstr>
      <vt:lpstr>Making Measurements</vt:lpstr>
      <vt:lpstr>Making Measurements</vt:lpstr>
      <vt:lpstr>Making Measurements</vt:lpstr>
      <vt:lpstr>Making Measurements</vt:lpstr>
      <vt:lpstr>Making Measurements</vt:lpstr>
      <vt:lpstr>Making Measurements</vt:lpstr>
      <vt:lpstr>Making Measurements</vt:lpstr>
      <vt:lpstr>Getting to Dose</vt:lpstr>
      <vt:lpstr>Getting to Dose</vt:lpstr>
      <vt:lpstr>Getting to Dose</vt:lpstr>
      <vt:lpstr>Getting to Dose</vt:lpstr>
      <vt:lpstr>Getting to Dose</vt:lpstr>
      <vt:lpstr>Getting to Dose</vt:lpstr>
      <vt:lpstr>Getting to Dose</vt:lpstr>
      <vt:lpstr>Getting to Dose</vt:lpstr>
      <vt:lpstr>With Thanks</vt:lpstr>
      <vt:lpstr>Key References</vt:lpstr>
      <vt:lpstr>Workshop</vt:lpstr>
    </vt:vector>
  </TitlesOfParts>
  <Company>NHS Greater Glasgow &amp; Clyde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¹³¹I and Radiation Safety Processes</dc:title>
  <dc:creator>Wallace, Hugh</dc:creator>
  <cp:lastModifiedBy>Hugh Wallace (NHS Greater Glasgow and Clyde)</cp:lastModifiedBy>
  <cp:revision>381</cp:revision>
  <dcterms:created xsi:type="dcterms:W3CDTF">2023-10-31T15:29:00Z</dcterms:created>
  <dcterms:modified xsi:type="dcterms:W3CDTF">2026-04-10T00:04:23Z</dcterms:modified>
</cp:coreProperties>
</file>